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theme/themeOverride1.xml" ContentType="application/vnd.openxmlformats-officedocument.themeOverride+xml"/>
  <Override PartName="/ppt/charts/chart8.xml" ContentType="application/vnd.openxmlformats-officedocument.drawingml.chart+xml"/>
  <Override PartName="/ppt/theme/themeOverride2.xml" ContentType="application/vnd.openxmlformats-officedocument.themeOverride+xml"/>
  <Override PartName="/ppt/notesSlides/notesSlide12.xml" ContentType="application/vnd.openxmlformats-officedocument.presentationml.notesSlide+xml"/>
  <Override PartName="/ppt/charts/chart9.xml" ContentType="application/vnd.openxmlformats-officedocument.drawingml.chart+xml"/>
  <Override PartName="/ppt/theme/themeOverride3.xml" ContentType="application/vnd.openxmlformats-officedocument.themeOverride+xml"/>
  <Override PartName="/ppt/drawings/drawing1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10.xml" ContentType="application/vnd.openxmlformats-officedocument.drawingml.chart+xml"/>
  <Override PartName="/ppt/theme/themeOverride4.xml" ContentType="application/vnd.openxmlformats-officedocument.themeOverr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1125" r:id="rId2"/>
    <p:sldId id="1146" r:id="rId3"/>
    <p:sldId id="678" r:id="rId4"/>
    <p:sldId id="1167" r:id="rId5"/>
    <p:sldId id="1158" r:id="rId6"/>
    <p:sldId id="1147" r:id="rId7"/>
    <p:sldId id="935" r:id="rId8"/>
    <p:sldId id="1162" r:id="rId9"/>
    <p:sldId id="1164" r:id="rId10"/>
    <p:sldId id="1181" r:id="rId11"/>
    <p:sldId id="1169" r:id="rId12"/>
    <p:sldId id="938" r:id="rId13"/>
    <p:sldId id="996" r:id="rId14"/>
    <p:sldId id="719" r:id="rId15"/>
    <p:sldId id="1144" r:id="rId16"/>
    <p:sldId id="1140" r:id="rId17"/>
    <p:sldId id="1059" r:id="rId18"/>
    <p:sldId id="1092" r:id="rId19"/>
    <p:sldId id="1180" r:id="rId20"/>
    <p:sldId id="1170" r:id="rId21"/>
    <p:sldId id="1171" r:id="rId22"/>
    <p:sldId id="1173" r:id="rId23"/>
    <p:sldId id="1174" r:id="rId24"/>
    <p:sldId id="1175" r:id="rId25"/>
    <p:sldId id="1176" r:id="rId26"/>
    <p:sldId id="1177" r:id="rId27"/>
    <p:sldId id="1178" r:id="rId28"/>
    <p:sldId id="1152" r:id="rId29"/>
    <p:sldId id="1101" r:id="rId30"/>
    <p:sldId id="1179" r:id="rId31"/>
    <p:sldId id="1166" r:id="rId32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loria Cadavid" initials="GC" lastIdx="1" clrIdx="0">
    <p:extLst>
      <p:ext uri="{19B8F6BF-5375-455C-9EA6-DF929625EA0E}">
        <p15:presenceInfo xmlns:p15="http://schemas.microsoft.com/office/powerpoint/2012/main" userId="S-1-5-21-1118192666-470162354-1235820382-6176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CBD6EB"/>
    <a:srgbClr val="0077C8"/>
    <a:srgbClr val="64A70B"/>
    <a:srgbClr val="7EB6E2"/>
    <a:srgbClr val="FFCC99"/>
    <a:srgbClr val="99CCFF"/>
    <a:srgbClr val="FF7C8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7" autoAdjust="0"/>
    <p:restoredTop sz="94737" autoAdjust="0"/>
  </p:normalViewPr>
  <p:slideViewPr>
    <p:cSldViewPr snapToGrid="0">
      <p:cViewPr varScale="1">
        <p:scale>
          <a:sx n="75" d="100"/>
          <a:sy n="75" d="100"/>
        </p:scale>
        <p:origin x="820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300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oyeyemi\AppData\Local\Microsoft\Windows\INetCache\Content.Outlook\D14BMF6H\FY2020%20debt%20service%20data%20scr._budget%20presentation_Feb%201%202019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1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2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669778845922631"/>
          <c:y val="0.20794723506738469"/>
          <c:w val="0.5219051110489018"/>
          <c:h val="0.5472767925216375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Sources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A1A-4B70-BCEE-639B5A6382E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A1A-4B70-BCEE-639B5A6382E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A1A-4B70-BCEE-639B5A6382E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A1A-4B70-BCEE-639B5A6382E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A1A-4B70-BCEE-639B5A6382E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A1A-4B70-BCEE-639B5A6382E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7A1A-4B70-BCEE-639B5A6382ED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7A1A-4B70-BCEE-639B5A6382ED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7A1A-4B70-BCEE-639B5A6382ED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A1A-4B70-BCEE-639B5A6382ED}"/>
                </c:ext>
              </c:extLst>
            </c:dLbl>
            <c:dLbl>
              <c:idx val="1"/>
              <c:layout>
                <c:manualLayout>
                  <c:x val="1.9950508818168906E-2"/>
                  <c:y val="-2.017270019918162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A1A-4B70-BCEE-639B5A6382ED}"/>
                </c:ext>
              </c:extLst>
            </c:dLbl>
            <c:dLbl>
              <c:idx val="2"/>
              <c:layout>
                <c:manualLayout>
                  <c:x val="4.6097397085065578E-2"/>
                  <c:y val="4.1805304421032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42559557973148"/>
                      <c:h val="0.2077038780826704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7A1A-4B70-BCEE-639B5A6382ED}"/>
                </c:ext>
              </c:extLst>
            </c:dLbl>
            <c:dLbl>
              <c:idx val="3"/>
              <c:layout>
                <c:manualLayout>
                  <c:x val="9.9352708154021516E-2"/>
                  <c:y val="1.51781727577675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1425194496079678"/>
                      <c:h val="0.240271846166033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7A1A-4B70-BCEE-639B5A6382ED}"/>
                </c:ext>
              </c:extLst>
            </c:dLbl>
            <c:dLbl>
              <c:idx val="4"/>
              <c:layout>
                <c:manualLayout>
                  <c:x val="-0.16877447851067134"/>
                  <c:y val="-9.1290044606391826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A1A-4B70-BCEE-639B5A6382ED}"/>
                </c:ext>
              </c:extLst>
            </c:dLbl>
            <c:dLbl>
              <c:idx val="5"/>
              <c:layout>
                <c:manualLayout>
                  <c:x val="-4.047141818922461E-2"/>
                  <c:y val="-8.561641564198153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A1A-4B70-BCEE-639B5A6382ED}"/>
                </c:ext>
              </c:extLst>
            </c:dLbl>
            <c:dLbl>
              <c:idx val="6"/>
              <c:layout>
                <c:manualLayout>
                  <c:x val="-1.8575753767305265E-2"/>
                  <c:y val="-8.0619435112060968E-4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A1A-4B70-BCEE-639B5A6382ED}"/>
                </c:ext>
              </c:extLst>
            </c:dLbl>
            <c:dLbl>
              <c:idx val="7"/>
              <c:layout>
                <c:manualLayout>
                  <c:x val="7.5869010797952302E-2"/>
                  <c:y val="-2.0392744393571291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A1A-4B70-BCEE-639B5A6382ED}"/>
                </c:ext>
              </c:extLst>
            </c:dLbl>
            <c:dLbl>
              <c:idx val="8"/>
              <c:layout>
                <c:manualLayout>
                  <c:x val="0.14077743916762456"/>
                  <c:y val="2.4677131751302335E-3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7A1A-4B70-BCEE-639B5A6382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Sheet1!$A$2:$A$10</c:f>
              <c:strCache>
                <c:ptCount val="9"/>
                <c:pt idx="1">
                  <c:v>Debt Financing</c:v>
                </c:pt>
                <c:pt idx="2">
                  <c:v>Wholesale Capital Payments</c:v>
                </c:pt>
                <c:pt idx="3">
                  <c:v>EPA Grants &amp; CSO Appropriations</c:v>
                </c:pt>
                <c:pt idx="4">
                  <c:v>Interest Income on Bond Proceeds</c:v>
                </c:pt>
                <c:pt idx="5">
                  <c:v>Pay-Go Financing</c:v>
                </c:pt>
                <c:pt idx="6">
                  <c:v>Use of Available Funds</c:v>
                </c:pt>
                <c:pt idx="7">
                  <c:v>Clean Rivers IAC</c:v>
                </c:pt>
                <c:pt idx="8">
                  <c:v>System Availability Fee</c:v>
                </c:pt>
              </c:strCache>
            </c:strRef>
          </c:cat>
          <c:val>
            <c:numRef>
              <c:f>Sheet1!$B$2:$B$10</c:f>
              <c:numCache>
                <c:formatCode>_("$"* #,##0_);_("$"* \(#,##0\);_("$"* "-"??_);_(@_)</c:formatCode>
                <c:ptCount val="9"/>
                <c:pt idx="1">
                  <c:v>1787082</c:v>
                </c:pt>
                <c:pt idx="2">
                  <c:v>924719</c:v>
                </c:pt>
                <c:pt idx="3">
                  <c:v>166494</c:v>
                </c:pt>
                <c:pt idx="4">
                  <c:v>21031</c:v>
                </c:pt>
                <c:pt idx="5">
                  <c:v>1394402</c:v>
                </c:pt>
                <c:pt idx="6">
                  <c:v>155425</c:v>
                </c:pt>
                <c:pt idx="7">
                  <c:v>436401</c:v>
                </c:pt>
                <c:pt idx="8">
                  <c:v>71225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7A1A-4B70-BCEE-639B5A6382E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7A1A-4B70-BCEE-639B5A6382E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7A1A-4B70-BCEE-639B5A6382E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7A1A-4B70-BCEE-639B5A6382E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7A1A-4B70-BCEE-639B5A6382E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C-7A1A-4B70-BCEE-639B5A6382E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E-7A1A-4B70-BCEE-639B5A6382E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0-7A1A-4B70-BCEE-639B5A6382ED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2-7A1A-4B70-BCEE-639B5A6382ED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4-7A1A-4B70-BCEE-639B5A6382E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Sheet1!$A$2:$A$10</c:f>
              <c:strCache>
                <c:ptCount val="9"/>
                <c:pt idx="1">
                  <c:v>Debt Financing</c:v>
                </c:pt>
                <c:pt idx="2">
                  <c:v>Wholesale Capital Payments</c:v>
                </c:pt>
                <c:pt idx="3">
                  <c:v>EPA Grants &amp; CSO Appropriations</c:v>
                </c:pt>
                <c:pt idx="4">
                  <c:v>Interest Income on Bond Proceeds</c:v>
                </c:pt>
                <c:pt idx="5">
                  <c:v>Pay-Go Financing</c:v>
                </c:pt>
                <c:pt idx="6">
                  <c:v>Use of Available Funds</c:v>
                </c:pt>
                <c:pt idx="7">
                  <c:v>Clean Rivers IAC</c:v>
                </c:pt>
                <c:pt idx="8">
                  <c:v>System Availability Fee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</c:numCache>
            </c:numRef>
          </c:val>
          <c:extLst>
            <c:ext xmlns:c16="http://schemas.microsoft.com/office/drawing/2014/chart" uri="{C3380CC4-5D6E-409C-BE32-E72D297353CC}">
              <c16:uniqueId val="{00000025-7A1A-4B70-BCEE-639B5A6382E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7A1A-4B70-BCEE-639B5A6382E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9-7A1A-4B70-BCEE-639B5A6382E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B-7A1A-4B70-BCEE-639B5A6382E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D-7A1A-4B70-BCEE-639B5A6382E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F-7A1A-4B70-BCEE-639B5A6382E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1-7A1A-4B70-BCEE-639B5A6382E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3-7A1A-4B70-BCEE-639B5A6382ED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5-7A1A-4B70-BCEE-639B5A6382ED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7-7A1A-4B70-BCEE-639B5A6382E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Sheet1!$A$2:$A$10</c:f>
              <c:strCache>
                <c:ptCount val="9"/>
                <c:pt idx="1">
                  <c:v>Debt Financing</c:v>
                </c:pt>
                <c:pt idx="2">
                  <c:v>Wholesale Capital Payments</c:v>
                </c:pt>
                <c:pt idx="3">
                  <c:v>EPA Grants &amp; CSO Appropriations</c:v>
                </c:pt>
                <c:pt idx="4">
                  <c:v>Interest Income on Bond Proceeds</c:v>
                </c:pt>
                <c:pt idx="5">
                  <c:v>Pay-Go Financing</c:v>
                </c:pt>
                <c:pt idx="6">
                  <c:v>Use of Available Funds</c:v>
                </c:pt>
                <c:pt idx="7">
                  <c:v>Clean Rivers IAC</c:v>
                </c:pt>
                <c:pt idx="8">
                  <c:v>System Availability Fee</c:v>
                </c:pt>
              </c:strCache>
            </c:strRef>
          </c:cat>
          <c:val>
            <c:numRef>
              <c:f>Sheet1!$D$2:$D$10</c:f>
              <c:numCache>
                <c:formatCode>0.0%</c:formatCode>
                <c:ptCount val="9"/>
                <c:pt idx="1">
                  <c:v>0.36053291865544135</c:v>
                </c:pt>
                <c:pt idx="2">
                  <c:v>0.18655643110172956</c:v>
                </c:pt>
                <c:pt idx="3">
                  <c:v>3.3589151342030783E-2</c:v>
                </c:pt>
                <c:pt idx="4">
                  <c:v>4.2428762710623171E-3</c:v>
                </c:pt>
                <c:pt idx="5">
                  <c:v>0.28131211821225033</c:v>
                </c:pt>
                <c:pt idx="6">
                  <c:v>3.1356047949686681E-2</c:v>
                </c:pt>
                <c:pt idx="7">
                  <c:v>8.8041246139882373E-2</c:v>
                </c:pt>
                <c:pt idx="8">
                  <c:v>1.4369210327916576E-2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8-7A1A-4B70-BCEE-639B5A6382E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-5400000" vert="horz"/>
          <a:lstStyle/>
          <a:p>
            <a:pPr algn="ctr">
              <a:defRPr sz="1200" b="0" i="0" u="none" strike="noStrike" baseline="0">
                <a:solidFill>
                  <a:srgbClr val="000000"/>
                </a:solidFill>
                <a:latin typeface="Gill Sans MT" panose="020B0502020104020203" pitchFamily="34" charset="0"/>
                <a:ea typeface="Arial"/>
                <a:cs typeface="Arial"/>
              </a:defRPr>
            </a:pPr>
            <a:r>
              <a:rPr lang="en-US" sz="1200" b="0" dirty="0">
                <a:latin typeface="Gill Sans MT" panose="020B0502020104020203" pitchFamily="34" charset="0"/>
              </a:rPr>
              <a:t>Average Residential Customer                                                            Monthly Bill ($)                            </a:t>
            </a:r>
          </a:p>
        </c:rich>
      </c:tx>
      <c:layout>
        <c:manualLayout>
          <c:xMode val="edge"/>
          <c:yMode val="edge"/>
          <c:x val="9.4566056730831464E-3"/>
          <c:y val="0.23789581193897424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1196777709712424"/>
          <c:y val="5.732969345212488E-2"/>
          <c:w val="0.77646963246590273"/>
          <c:h val="0.8534783584842118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'Avg Res Cus Mth Ccf 13.0% 6.20'!$L$228</c:f>
              <c:strCache>
                <c:ptCount val="1"/>
                <c:pt idx="0">
                  <c:v>Water System Replacement Fee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cat>
            <c:strRef>
              <c:f>'Avg Res Cus Mth Ccf 13.0% 6.20'!$X$227:$AG$227</c:f>
              <c:strCache>
                <c:ptCount val="10"/>
                <c:pt idx="0">
                  <c:v>FY 2019</c:v>
                </c:pt>
                <c:pt idx="1">
                  <c:v>FY 2020</c:v>
                </c:pt>
                <c:pt idx="2">
                  <c:v>FY 2021</c:v>
                </c:pt>
                <c:pt idx="3">
                  <c:v>FY 2022</c:v>
                </c:pt>
                <c:pt idx="4">
                  <c:v>FY 2023</c:v>
                </c:pt>
                <c:pt idx="5">
                  <c:v>FY 2024</c:v>
                </c:pt>
                <c:pt idx="6">
                  <c:v>FY 2025</c:v>
                </c:pt>
                <c:pt idx="7">
                  <c:v>FY 2026</c:v>
                </c:pt>
                <c:pt idx="8">
                  <c:v>FY 2027</c:v>
                </c:pt>
                <c:pt idx="9">
                  <c:v>FY 2028</c:v>
                </c:pt>
              </c:strCache>
            </c:strRef>
          </c:cat>
          <c:val>
            <c:numRef>
              <c:f>'Avg Res Cus Mth Ccf 13.0% 6.20'!$X$228:$AG$228</c:f>
              <c:numCache>
                <c:formatCode>0.00</c:formatCode>
                <c:ptCount val="10"/>
                <c:pt idx="0">
                  <c:v>6.3</c:v>
                </c:pt>
                <c:pt idx="1">
                  <c:v>6.3</c:v>
                </c:pt>
                <c:pt idx="2">
                  <c:v>6.3</c:v>
                </c:pt>
                <c:pt idx="3">
                  <c:v>6.3</c:v>
                </c:pt>
                <c:pt idx="4">
                  <c:v>6.3</c:v>
                </c:pt>
                <c:pt idx="5" formatCode="_(* #,##0.00_);_(* \(#,##0.00\);_(* &quot;-&quot;??_);_(@_)">
                  <c:v>6.3</c:v>
                </c:pt>
                <c:pt idx="6" formatCode="_(* #,##0.00_);_(* \(#,##0.00\);_(* &quot;-&quot;??_);_(@_)">
                  <c:v>6.3</c:v>
                </c:pt>
                <c:pt idx="7" formatCode="_(* #,##0.00_);_(* \(#,##0.00\);_(* &quot;-&quot;??_);_(@_)">
                  <c:v>6.3</c:v>
                </c:pt>
                <c:pt idx="8" formatCode="_(* #,##0.00_);_(* \(#,##0.00\);_(* &quot;-&quot;??_);_(@_)">
                  <c:v>6.3</c:v>
                </c:pt>
                <c:pt idx="9">
                  <c:v>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D3-431E-9F71-AEC8535E7D53}"/>
            </c:ext>
          </c:extLst>
        </c:ser>
        <c:ser>
          <c:idx val="1"/>
          <c:order val="1"/>
          <c:tx>
            <c:strRef>
              <c:f>'Avg Res Cus Mth Ccf 13.0% 6.20'!$L$229</c:f>
              <c:strCache>
                <c:ptCount val="1"/>
                <c:pt idx="0">
                  <c:v>Customer Metering Fee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'Avg Res Cus Mth Ccf 13.0% 6.20'!$X$227:$AG$227</c:f>
              <c:strCache>
                <c:ptCount val="10"/>
                <c:pt idx="0">
                  <c:v>FY 2019</c:v>
                </c:pt>
                <c:pt idx="1">
                  <c:v>FY 2020</c:v>
                </c:pt>
                <c:pt idx="2">
                  <c:v>FY 2021</c:v>
                </c:pt>
                <c:pt idx="3">
                  <c:v>FY 2022</c:v>
                </c:pt>
                <c:pt idx="4">
                  <c:v>FY 2023</c:v>
                </c:pt>
                <c:pt idx="5">
                  <c:v>FY 2024</c:v>
                </c:pt>
                <c:pt idx="6">
                  <c:v>FY 2025</c:v>
                </c:pt>
                <c:pt idx="7">
                  <c:v>FY 2026</c:v>
                </c:pt>
                <c:pt idx="8">
                  <c:v>FY 2027</c:v>
                </c:pt>
                <c:pt idx="9">
                  <c:v>FY 2028</c:v>
                </c:pt>
              </c:strCache>
            </c:strRef>
          </c:cat>
          <c:val>
            <c:numRef>
              <c:f>'Avg Res Cus Mth Ccf 13.0% 6.20'!$X$229:$AG$229</c:f>
              <c:numCache>
                <c:formatCode>_("$"* #,##0.00_);_("$"* \(#,##0.00\);_("$"* "-"??_);_(@_)</c:formatCode>
                <c:ptCount val="10"/>
                <c:pt idx="0">
                  <c:v>3.86</c:v>
                </c:pt>
                <c:pt idx="1">
                  <c:v>3.86</c:v>
                </c:pt>
                <c:pt idx="2">
                  <c:v>3.86</c:v>
                </c:pt>
                <c:pt idx="3">
                  <c:v>3.86</c:v>
                </c:pt>
                <c:pt idx="4">
                  <c:v>3.86</c:v>
                </c:pt>
                <c:pt idx="5">
                  <c:v>3.86</c:v>
                </c:pt>
                <c:pt idx="6">
                  <c:v>3.86</c:v>
                </c:pt>
                <c:pt idx="7">
                  <c:v>3.86</c:v>
                </c:pt>
                <c:pt idx="8">
                  <c:v>3.86</c:v>
                </c:pt>
                <c:pt idx="9" formatCode="General">
                  <c:v>3.86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AD3-431E-9F71-AEC8535E7D53}"/>
            </c:ext>
          </c:extLst>
        </c:ser>
        <c:ser>
          <c:idx val="2"/>
          <c:order val="2"/>
          <c:tx>
            <c:strRef>
              <c:f>'Avg Res Cus Mth Ccf 13.0% 6.20'!$L$230</c:f>
              <c:strCache>
                <c:ptCount val="1"/>
                <c:pt idx="0">
                  <c:v>District of Columbia Fees (PILOT, ROW &amp; Stormwater)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'Avg Res Cus Mth Ccf 13.0% 6.20'!$X$227:$AG$227</c:f>
              <c:strCache>
                <c:ptCount val="10"/>
                <c:pt idx="0">
                  <c:v>FY 2019</c:v>
                </c:pt>
                <c:pt idx="1">
                  <c:v>FY 2020</c:v>
                </c:pt>
                <c:pt idx="2">
                  <c:v>FY 2021</c:v>
                </c:pt>
                <c:pt idx="3">
                  <c:v>FY 2022</c:v>
                </c:pt>
                <c:pt idx="4">
                  <c:v>FY 2023</c:v>
                </c:pt>
                <c:pt idx="5">
                  <c:v>FY 2024</c:v>
                </c:pt>
                <c:pt idx="6">
                  <c:v>FY 2025</c:v>
                </c:pt>
                <c:pt idx="7">
                  <c:v>FY 2026</c:v>
                </c:pt>
                <c:pt idx="8">
                  <c:v>FY 2027</c:v>
                </c:pt>
                <c:pt idx="9">
                  <c:v>FY 2028</c:v>
                </c:pt>
              </c:strCache>
            </c:strRef>
          </c:cat>
          <c:val>
            <c:numRef>
              <c:f>'Avg Res Cus Mth Ccf 13.0% 6.20'!$X$230:$AG$230</c:f>
              <c:numCache>
                <c:formatCode>_(* #,##0.00_);_(* \(#,##0.00\);_(* "-"??_);_(@_)</c:formatCode>
                <c:ptCount val="10"/>
                <c:pt idx="0">
                  <c:v>6.8919999999999995</c:v>
                </c:pt>
                <c:pt idx="1">
                  <c:v>7.01</c:v>
                </c:pt>
                <c:pt idx="2">
                  <c:v>7.07</c:v>
                </c:pt>
                <c:pt idx="3">
                  <c:v>7.14</c:v>
                </c:pt>
                <c:pt idx="4">
                  <c:v>7.2</c:v>
                </c:pt>
                <c:pt idx="5">
                  <c:v>7.32</c:v>
                </c:pt>
                <c:pt idx="6">
                  <c:v>7.38</c:v>
                </c:pt>
                <c:pt idx="7">
                  <c:v>7.44</c:v>
                </c:pt>
                <c:pt idx="8">
                  <c:v>7.51</c:v>
                </c:pt>
                <c:pt idx="9">
                  <c:v>7.57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AD3-431E-9F71-AEC8535E7D53}"/>
            </c:ext>
          </c:extLst>
        </c:ser>
        <c:ser>
          <c:idx val="3"/>
          <c:order val="3"/>
          <c:tx>
            <c:strRef>
              <c:f>'Avg Res Cus Mth Ccf 13.0% 6.20'!$L$231</c:f>
              <c:strCache>
                <c:ptCount val="1"/>
                <c:pt idx="0">
                  <c:v>Water &amp; Sewer Charges</c:v>
                </c:pt>
              </c:strCache>
            </c:strRef>
          </c:tx>
          <c:spPr>
            <a:solidFill>
              <a:srgbClr val="0070C0">
                <a:alpha val="98824"/>
              </a:srgbClr>
            </a:solidFill>
          </c:spPr>
          <c:invertIfNegative val="0"/>
          <c:cat>
            <c:strRef>
              <c:f>'Avg Res Cus Mth Ccf 13.0% 6.20'!$X$227:$AG$227</c:f>
              <c:strCache>
                <c:ptCount val="10"/>
                <c:pt idx="0">
                  <c:v>FY 2019</c:v>
                </c:pt>
                <c:pt idx="1">
                  <c:v>FY 2020</c:v>
                </c:pt>
                <c:pt idx="2">
                  <c:v>FY 2021</c:v>
                </c:pt>
                <c:pt idx="3">
                  <c:v>FY 2022</c:v>
                </c:pt>
                <c:pt idx="4">
                  <c:v>FY 2023</c:v>
                </c:pt>
                <c:pt idx="5">
                  <c:v>FY 2024</c:v>
                </c:pt>
                <c:pt idx="6">
                  <c:v>FY 2025</c:v>
                </c:pt>
                <c:pt idx="7">
                  <c:v>FY 2026</c:v>
                </c:pt>
                <c:pt idx="8">
                  <c:v>FY 2027</c:v>
                </c:pt>
                <c:pt idx="9">
                  <c:v>FY 2028</c:v>
                </c:pt>
              </c:strCache>
            </c:strRef>
          </c:cat>
          <c:val>
            <c:numRef>
              <c:f>'Avg Res Cus Mth Ccf 13.0% 6.20'!$X$231:$AG$231</c:f>
              <c:numCache>
                <c:formatCode>_("$"* #,##0.00_);_("$"* \(#,##0.00\);_("$"* "-"??_);_(@_)</c:formatCode>
                <c:ptCount val="10"/>
                <c:pt idx="0">
                  <c:v>68.27</c:v>
                </c:pt>
                <c:pt idx="1">
                  <c:v>76.38</c:v>
                </c:pt>
                <c:pt idx="2">
                  <c:v>86</c:v>
                </c:pt>
                <c:pt idx="3">
                  <c:v>96.08</c:v>
                </c:pt>
                <c:pt idx="4">
                  <c:v>104.23</c:v>
                </c:pt>
                <c:pt idx="5">
                  <c:v>112.02</c:v>
                </c:pt>
                <c:pt idx="6">
                  <c:v>118.73</c:v>
                </c:pt>
                <c:pt idx="7">
                  <c:v>125.25</c:v>
                </c:pt>
                <c:pt idx="8">
                  <c:v>132.13999999999999</c:v>
                </c:pt>
                <c:pt idx="9">
                  <c:v>138.08000000000001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AD3-431E-9F71-AEC8535E7D53}"/>
            </c:ext>
          </c:extLst>
        </c:ser>
        <c:ser>
          <c:idx val="4"/>
          <c:order val="4"/>
          <c:tx>
            <c:strRef>
              <c:f>'Avg Res Cus Mth Ccf 13.0% 6.20'!$L$232</c:f>
              <c:strCache>
                <c:ptCount val="1"/>
                <c:pt idx="0">
                  <c:v>Clean Rivers IAC</c:v>
                </c:pt>
              </c:strCache>
            </c:strRef>
          </c:tx>
          <c:spPr>
            <a:solidFill>
              <a:srgbClr val="92D050">
                <a:alpha val="99000"/>
              </a:srgbClr>
            </a:solidFill>
          </c:spPr>
          <c:invertIfNegative val="0"/>
          <c:dLbls>
            <c:dLbl>
              <c:idx val="0"/>
              <c:layout>
                <c:manualLayout>
                  <c:x val="-1.1705657921909543E-3"/>
                  <c:y val="-7.901991393461405E-2"/>
                </c:manualLayout>
              </c:layout>
              <c:tx>
                <c:rich>
                  <a:bodyPr/>
                  <a:lstStyle/>
                  <a:p>
                    <a:pPr>
                      <a:defRPr sz="1100" b="1" i="0" u="none" strike="noStrike" baseline="0">
                        <a:solidFill>
                          <a:srgbClr val="000000"/>
                        </a:solidFill>
                        <a:latin typeface="Gill Sans MT" panose="020B0502020104020203" pitchFamily="34" charset="0"/>
                        <a:ea typeface="Arial"/>
                        <a:cs typeface="Arial"/>
                      </a:defRPr>
                    </a:pPr>
                    <a:r>
                      <a:rPr lang="en-US" sz="1100" dirty="0">
                        <a:latin typeface="Gill Sans MT" panose="020B0502020104020203" pitchFamily="34" charset="0"/>
                      </a:rPr>
                      <a:t>$108</a:t>
                    </a:r>
                  </a:p>
                </c:rich>
              </c:tx>
              <c:numFmt formatCode="\$#,##0" sourceLinked="0"/>
              <c:spPr/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6663715890527958E-2"/>
                      <c:h val="5.48592525877164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DAD3-431E-9F71-AEC8535E7D53}"/>
                </c:ext>
              </c:extLst>
            </c:dLbl>
            <c:dLbl>
              <c:idx val="1"/>
              <c:layout>
                <c:manualLayout>
                  <c:x val="7.3095935432811675E-4"/>
                  <c:y val="-7.469004951385684E-2"/>
                </c:manualLayout>
              </c:layout>
              <c:tx>
                <c:rich>
                  <a:bodyPr/>
                  <a:lstStyle/>
                  <a:p>
                    <a:pPr>
                      <a:defRPr sz="1100" b="1" i="0" u="none" strike="noStrike" baseline="0">
                        <a:solidFill>
                          <a:srgbClr val="000000"/>
                        </a:solidFill>
                        <a:latin typeface="Gill Sans MT" panose="020B0502020104020203" pitchFamily="34" charset="0"/>
                        <a:ea typeface="Arial"/>
                        <a:cs typeface="Arial"/>
                      </a:defRPr>
                    </a:pPr>
                    <a:r>
                      <a:rPr lang="en-US" sz="1100" dirty="0">
                        <a:latin typeface="Gill Sans MT" panose="020B0502020104020203" pitchFamily="34" charset="0"/>
                      </a:rPr>
                      <a:t>$114</a:t>
                    </a:r>
                  </a:p>
                </c:rich>
              </c:tx>
              <c:numFmt formatCode="\$#,##0" sourceLinked="0"/>
              <c:spPr/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AD3-431E-9F71-AEC8535E7D53}"/>
                </c:ext>
              </c:extLst>
            </c:dLbl>
            <c:dLbl>
              <c:idx val="2"/>
              <c:layout>
                <c:manualLayout>
                  <c:x val="3.9924210020108041E-4"/>
                  <c:y val="-7.3010087149304834E-2"/>
                </c:manualLayout>
              </c:layout>
              <c:tx>
                <c:rich>
                  <a:bodyPr/>
                  <a:lstStyle/>
                  <a:p>
                    <a:pPr>
                      <a:defRPr sz="1100" b="1" i="0" u="none" strike="noStrike" baseline="0">
                        <a:solidFill>
                          <a:srgbClr val="000000"/>
                        </a:solidFill>
                        <a:latin typeface="Gill Sans MT" panose="020B0502020104020203" pitchFamily="34" charset="0"/>
                        <a:ea typeface="Arial"/>
                        <a:cs typeface="Arial"/>
                      </a:defRPr>
                    </a:pPr>
                    <a:r>
                      <a:rPr lang="en-US" sz="1100" dirty="0">
                        <a:latin typeface="Gill Sans MT" panose="020B0502020104020203" pitchFamily="34" charset="0"/>
                      </a:rPr>
                      <a:t>$124</a:t>
                    </a:r>
                  </a:p>
                </c:rich>
              </c:tx>
              <c:numFmt formatCode="\$#,##0" sourceLinked="0"/>
              <c:spPr/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AD3-431E-9F71-AEC8535E7D53}"/>
                </c:ext>
              </c:extLst>
            </c:dLbl>
            <c:dLbl>
              <c:idx val="3"/>
              <c:layout>
                <c:manualLayout>
                  <c:x val="1.2695366000301835E-3"/>
                  <c:y val="-6.5432042203551005E-2"/>
                </c:manualLayout>
              </c:layout>
              <c:tx>
                <c:rich>
                  <a:bodyPr/>
                  <a:lstStyle/>
                  <a:p>
                    <a:pPr>
                      <a:defRPr sz="1100" b="1" i="0" u="none" strike="noStrike" baseline="0">
                        <a:solidFill>
                          <a:srgbClr val="000000"/>
                        </a:solidFill>
                        <a:latin typeface="Gill Sans MT" panose="020B0502020104020203" pitchFamily="34" charset="0"/>
                        <a:ea typeface="Arial"/>
                        <a:cs typeface="Arial"/>
                      </a:defRPr>
                    </a:pPr>
                    <a:r>
                      <a:rPr lang="en-US" sz="1100" dirty="0">
                        <a:latin typeface="Gill Sans MT" panose="020B0502020104020203" pitchFamily="34" charset="0"/>
                      </a:rPr>
                      <a:t>$133</a:t>
                    </a:r>
                  </a:p>
                </c:rich>
              </c:tx>
              <c:numFmt formatCode="\$#,##0" sourceLinked="0"/>
              <c:spPr/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AD3-431E-9F71-AEC8535E7D53}"/>
                </c:ext>
              </c:extLst>
            </c:dLbl>
            <c:dLbl>
              <c:idx val="4"/>
              <c:layout>
                <c:manualLayout>
                  <c:x val="-1.8300044047511086E-5"/>
                  <c:y val="-8.4019573114791524E-2"/>
                </c:manualLayout>
              </c:layout>
              <c:tx>
                <c:rich>
                  <a:bodyPr/>
                  <a:lstStyle/>
                  <a:p>
                    <a:pPr>
                      <a:defRPr sz="1100" b="1" i="0" u="none" strike="noStrike" baseline="0">
                        <a:solidFill>
                          <a:srgbClr val="000000"/>
                        </a:solidFill>
                        <a:latin typeface="Gill Sans MT" panose="020B0502020104020203" pitchFamily="34" charset="0"/>
                        <a:ea typeface="Arial"/>
                        <a:cs typeface="Arial"/>
                      </a:defRPr>
                    </a:pPr>
                    <a:r>
                      <a:rPr lang="en-US" sz="1100" dirty="0">
                        <a:latin typeface="Gill Sans MT" panose="020B0502020104020203" pitchFamily="34" charset="0"/>
                      </a:rPr>
                      <a:t>$143</a:t>
                    </a:r>
                  </a:p>
                </c:rich>
              </c:tx>
              <c:numFmt formatCode="\$#,##0" sourceLinked="0"/>
              <c:spPr/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AD3-431E-9F71-AEC8535E7D53}"/>
                </c:ext>
              </c:extLst>
            </c:dLbl>
            <c:dLbl>
              <c:idx val="5"/>
              <c:layout>
                <c:manualLayout>
                  <c:x val="-1.6574280399992634E-4"/>
                  <c:y val="-8.4701659736663604E-2"/>
                </c:manualLayout>
              </c:layout>
              <c:tx>
                <c:rich>
                  <a:bodyPr/>
                  <a:lstStyle/>
                  <a:p>
                    <a:pPr>
                      <a:defRPr sz="1100" b="1" i="0" u="none" strike="noStrike" baseline="0">
                        <a:solidFill>
                          <a:srgbClr val="000000"/>
                        </a:solidFill>
                        <a:latin typeface="Gill Sans MT" panose="020B0502020104020203" pitchFamily="34" charset="0"/>
                        <a:ea typeface="Arial"/>
                        <a:cs typeface="Arial"/>
                      </a:defRPr>
                    </a:pPr>
                    <a:r>
                      <a:rPr lang="en-US" sz="1100" dirty="0">
                        <a:latin typeface="Gill Sans MT" panose="020B0502020104020203" pitchFamily="34" charset="0"/>
                      </a:rPr>
                      <a:t>$155</a:t>
                    </a:r>
                  </a:p>
                </c:rich>
              </c:tx>
              <c:numFmt formatCode="\$#,##0" sourceLinked="0"/>
              <c:spPr/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AD3-431E-9F71-AEC8535E7D53}"/>
                </c:ext>
              </c:extLst>
            </c:dLbl>
            <c:dLbl>
              <c:idx val="6"/>
              <c:layout>
                <c:manualLayout>
                  <c:x val="-1.4709529076163972E-3"/>
                  <c:y val="-8.2843130133947798E-2"/>
                </c:manualLayout>
              </c:layout>
              <c:tx>
                <c:rich>
                  <a:bodyPr/>
                  <a:lstStyle/>
                  <a:p>
                    <a:pPr>
                      <a:defRPr sz="1100" b="1" i="0" u="none" strike="noStrike" baseline="0">
                        <a:solidFill>
                          <a:srgbClr val="000000"/>
                        </a:solidFill>
                        <a:latin typeface="Gill Sans MT" panose="020B0502020104020203" pitchFamily="34" charset="0"/>
                        <a:ea typeface="Arial"/>
                        <a:cs typeface="Arial"/>
                      </a:defRPr>
                    </a:pPr>
                    <a:r>
                      <a:rPr lang="en-US" sz="1100" dirty="0">
                        <a:latin typeface="Gill Sans MT" panose="020B0502020104020203" pitchFamily="34" charset="0"/>
                      </a:rPr>
                      <a:t>$161</a:t>
                    </a:r>
                  </a:p>
                </c:rich>
              </c:tx>
              <c:numFmt formatCode="\$#,##0" sourceLinked="0"/>
              <c:spPr/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AD3-431E-9F71-AEC8535E7D53}"/>
                </c:ext>
              </c:extLst>
            </c:dLbl>
            <c:dLbl>
              <c:idx val="7"/>
              <c:layout>
                <c:manualLayout>
                  <c:x val="-1.1513970751665043E-3"/>
                  <c:y val="-8.545749753324669E-2"/>
                </c:manualLayout>
              </c:layout>
              <c:tx>
                <c:rich>
                  <a:bodyPr/>
                  <a:lstStyle/>
                  <a:p>
                    <a:pPr>
                      <a:defRPr sz="1100" b="1" i="0" u="none" strike="noStrike" baseline="0">
                        <a:solidFill>
                          <a:srgbClr val="000000"/>
                        </a:solidFill>
                        <a:latin typeface="Gill Sans MT" panose="020B0502020104020203" pitchFamily="34" charset="0"/>
                        <a:ea typeface="Arial"/>
                        <a:cs typeface="Arial"/>
                      </a:defRPr>
                    </a:pPr>
                    <a:r>
                      <a:rPr lang="en-US" sz="1100" dirty="0">
                        <a:latin typeface="Gill Sans MT" panose="020B0502020104020203" pitchFamily="34" charset="0"/>
                      </a:rPr>
                      <a:t>$168</a:t>
                    </a:r>
                  </a:p>
                </c:rich>
              </c:tx>
              <c:numFmt formatCode="\$#,##0" sourceLinked="0"/>
              <c:spPr/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AD3-431E-9F71-AEC8535E7D53}"/>
                </c:ext>
              </c:extLst>
            </c:dLbl>
            <c:dLbl>
              <c:idx val="8"/>
              <c:layout>
                <c:manualLayout>
                  <c:x val="-6.506939712589701E-4"/>
                  <c:y val="-8.5454592183939887E-2"/>
                </c:manualLayout>
              </c:layout>
              <c:tx>
                <c:rich>
                  <a:bodyPr/>
                  <a:lstStyle/>
                  <a:p>
                    <a:pPr>
                      <a:defRPr sz="1100" b="1" i="0" u="none" strike="noStrike" baseline="0">
                        <a:solidFill>
                          <a:srgbClr val="000000"/>
                        </a:solidFill>
                        <a:latin typeface="Gill Sans MT" panose="020B0502020104020203" pitchFamily="34" charset="0"/>
                        <a:ea typeface="Arial"/>
                        <a:cs typeface="Arial"/>
                      </a:defRPr>
                    </a:pPr>
                    <a:r>
                      <a:rPr lang="en-US" sz="1100" dirty="0">
                        <a:latin typeface="Gill Sans MT" panose="020B0502020104020203" pitchFamily="34" charset="0"/>
                      </a:rPr>
                      <a:t>$176</a:t>
                    </a:r>
                  </a:p>
                </c:rich>
              </c:tx>
              <c:numFmt formatCode="\$#,##0" sourceLinked="0"/>
              <c:spPr/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AD3-431E-9F71-AEC8535E7D53}"/>
                </c:ext>
              </c:extLst>
            </c:dLbl>
            <c:dLbl>
              <c:idx val="9"/>
              <c:layout>
                <c:manualLayout>
                  <c:x val="1.0077764763126199E-3"/>
                  <c:y val="-9.2421396333225686E-2"/>
                </c:manualLayout>
              </c:layout>
              <c:tx>
                <c:rich>
                  <a:bodyPr/>
                  <a:lstStyle/>
                  <a:p>
                    <a:pPr>
                      <a:defRPr sz="1100" b="1" i="0" u="none" strike="noStrike" baseline="0">
                        <a:solidFill>
                          <a:srgbClr val="000000"/>
                        </a:solidFill>
                        <a:latin typeface="Gill Sans MT" panose="020B0502020104020203" pitchFamily="34" charset="0"/>
                        <a:ea typeface="Arial"/>
                        <a:cs typeface="Arial"/>
                      </a:defRPr>
                    </a:pPr>
                    <a:r>
                      <a:rPr lang="en-US" sz="1100" dirty="0">
                        <a:latin typeface="Gill Sans MT" panose="020B0502020104020203" pitchFamily="34" charset="0"/>
                      </a:rPr>
                      <a:t>$185</a:t>
                    </a:r>
                  </a:p>
                </c:rich>
              </c:tx>
              <c:numFmt formatCode="\$#,##0" sourceLinked="0"/>
              <c:spPr/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AD3-431E-9F71-AEC8535E7D53}"/>
                </c:ext>
              </c:extLst>
            </c:dLbl>
            <c:dLbl>
              <c:idx val="11"/>
              <c:layout>
                <c:manualLayout>
                  <c:x val="-8.9606075447451437E-5"/>
                  <c:y val="-9.3514566335316684E-2"/>
                </c:manualLayout>
              </c:layout>
              <c:tx>
                <c:rich>
                  <a:bodyPr/>
                  <a:lstStyle/>
                  <a:p>
                    <a:pPr>
                      <a:defRPr sz="1100" b="1" i="0" u="none" strike="noStrike" baseline="0">
                        <a:solidFill>
                          <a:srgbClr val="000000"/>
                        </a:solidFill>
                        <a:latin typeface="Gill Sans MT" panose="020B0502020104020203" pitchFamily="34" charset="0"/>
                        <a:ea typeface="Arial"/>
                        <a:cs typeface="Arial"/>
                      </a:defRPr>
                    </a:pPr>
                    <a:r>
                      <a:rPr lang="en-US" sz="1100" dirty="0">
                        <a:latin typeface="Gill Sans MT" panose="020B0502020104020203" pitchFamily="34" charset="0"/>
                      </a:rPr>
                      <a:t>$121</a:t>
                    </a:r>
                  </a:p>
                </c:rich>
              </c:tx>
              <c:numFmt formatCode="\$#,##0" sourceLinked="0"/>
              <c:spPr/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DAD3-431E-9F71-AEC8535E7D53}"/>
                </c:ext>
              </c:extLst>
            </c:dLbl>
            <c:dLbl>
              <c:idx val="12"/>
              <c:layout>
                <c:manualLayout>
                  <c:x val="8.2866177776379875E-4"/>
                  <c:y val="-0.10256410256410253"/>
                </c:manualLayout>
              </c:layout>
              <c:tx>
                <c:rich>
                  <a:bodyPr/>
                  <a:lstStyle/>
                  <a:p>
                    <a:pPr>
                      <a:defRPr sz="1100" b="1" i="0" u="none" strike="noStrike" baseline="0">
                        <a:solidFill>
                          <a:srgbClr val="000000"/>
                        </a:solidFill>
                        <a:latin typeface="Gill Sans MT" panose="020B0502020104020203" pitchFamily="34" charset="0"/>
                        <a:ea typeface="Arial"/>
                        <a:cs typeface="Arial"/>
                      </a:defRPr>
                    </a:pPr>
                    <a:r>
                      <a:rPr lang="en-US" sz="1100" dirty="0">
                        <a:latin typeface="Gill Sans MT" panose="020B0502020104020203" pitchFamily="34" charset="0"/>
                      </a:rPr>
                      <a:t>$127</a:t>
                    </a:r>
                  </a:p>
                </c:rich>
              </c:tx>
              <c:numFmt formatCode="\$#,##0" sourceLinked="0"/>
              <c:spPr/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AD3-431E-9F71-AEC8535E7D53}"/>
                </c:ext>
              </c:extLst>
            </c:dLbl>
            <c:dLbl>
              <c:idx val="13"/>
              <c:layout>
                <c:manualLayout>
                  <c:x val="3.0234315948601664E-3"/>
                  <c:y val="-0.10558069381598793"/>
                </c:manualLayout>
              </c:layout>
              <c:tx>
                <c:rich>
                  <a:bodyPr/>
                  <a:lstStyle/>
                  <a:p>
                    <a:pPr>
                      <a:defRPr sz="1100" b="1" i="0" u="none" strike="noStrike" baseline="0">
                        <a:solidFill>
                          <a:srgbClr val="000000"/>
                        </a:solidFill>
                        <a:latin typeface="Gill Sans MT" panose="020B0502020104020203" pitchFamily="34" charset="0"/>
                        <a:ea typeface="Arial"/>
                        <a:cs typeface="Arial"/>
                      </a:defRPr>
                    </a:pPr>
                    <a:r>
                      <a:rPr lang="en-US" sz="1100" dirty="0">
                        <a:latin typeface="Gill Sans MT" panose="020B0502020104020203" pitchFamily="34" charset="0"/>
                      </a:rPr>
                      <a:t>$134</a:t>
                    </a:r>
                  </a:p>
                </c:rich>
              </c:tx>
              <c:numFmt formatCode="\$#,##0" sourceLinked="0"/>
              <c:spPr/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DAD3-431E-9F71-AEC8535E7D53}"/>
                </c:ext>
              </c:extLst>
            </c:dLbl>
            <c:dLbl>
              <c:idx val="14"/>
              <c:layout>
                <c:manualLayout>
                  <c:x val="1.5117157974300832E-3"/>
                  <c:y val="-0.10859728506787333"/>
                </c:manualLayout>
              </c:layout>
              <c:tx>
                <c:rich>
                  <a:bodyPr/>
                  <a:lstStyle/>
                  <a:p>
                    <a:pPr>
                      <a:defRPr sz="1100" b="1" i="0" u="none" strike="noStrike" baseline="0">
                        <a:solidFill>
                          <a:srgbClr val="000000"/>
                        </a:solidFill>
                        <a:latin typeface="Gill Sans MT" panose="020B0502020104020203" pitchFamily="34" charset="0"/>
                        <a:ea typeface="Arial"/>
                        <a:cs typeface="Arial"/>
                      </a:defRPr>
                    </a:pPr>
                    <a:r>
                      <a:rPr lang="en-US" sz="1100" dirty="0">
                        <a:latin typeface="Gill Sans MT" panose="020B0502020104020203" pitchFamily="34" charset="0"/>
                      </a:rPr>
                      <a:t>$146</a:t>
                    </a:r>
                  </a:p>
                </c:rich>
              </c:tx>
              <c:numFmt formatCode="\$#,##0" sourceLinked="0"/>
              <c:spPr/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DAD3-431E-9F71-AEC8535E7D53}"/>
                </c:ext>
              </c:extLst>
            </c:dLbl>
            <c:dLbl>
              <c:idx val="15"/>
              <c:layout>
                <c:manualLayout>
                  <c:x val="0"/>
                  <c:y val="-0.11764705882352941"/>
                </c:manualLayout>
              </c:layout>
              <c:tx>
                <c:rich>
                  <a:bodyPr/>
                  <a:lstStyle/>
                  <a:p>
                    <a:pPr>
                      <a:defRPr sz="1100" b="1" i="0" u="none" strike="noStrike" baseline="0">
                        <a:solidFill>
                          <a:srgbClr val="000000"/>
                        </a:solidFill>
                        <a:latin typeface="Gill Sans MT" panose="020B0502020104020203" pitchFamily="34" charset="0"/>
                        <a:ea typeface="Arial"/>
                        <a:cs typeface="Arial"/>
                      </a:defRPr>
                    </a:pPr>
                    <a:r>
                      <a:rPr lang="en-US" sz="1100" dirty="0">
                        <a:latin typeface="Gill Sans MT" panose="020B0502020104020203" pitchFamily="34" charset="0"/>
                      </a:rPr>
                      <a:t>$153</a:t>
                    </a:r>
                  </a:p>
                </c:rich>
              </c:tx>
              <c:numFmt formatCode="\$#,##0" sourceLinked="0"/>
              <c:spPr/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DAD3-431E-9F71-AEC8535E7D53}"/>
                </c:ext>
              </c:extLst>
            </c:dLbl>
            <c:numFmt formatCode="\$#,##0" sourceLinked="0"/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 i="0" u="none" strike="noStrike" baseline="0">
                    <a:solidFill>
                      <a:srgbClr val="000000"/>
                    </a:solidFill>
                    <a:latin typeface="Gill Sans MT" panose="020B0502020104020203" pitchFamily="34" charset="0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'Avg Res Cus Mth Ccf 13.0% 6.20'!$X$227:$AG$227</c:f>
              <c:strCache>
                <c:ptCount val="10"/>
                <c:pt idx="0">
                  <c:v>FY 2019</c:v>
                </c:pt>
                <c:pt idx="1">
                  <c:v>FY 2020</c:v>
                </c:pt>
                <c:pt idx="2">
                  <c:v>FY 2021</c:v>
                </c:pt>
                <c:pt idx="3">
                  <c:v>FY 2022</c:v>
                </c:pt>
                <c:pt idx="4">
                  <c:v>FY 2023</c:v>
                </c:pt>
                <c:pt idx="5">
                  <c:v>FY 2024</c:v>
                </c:pt>
                <c:pt idx="6">
                  <c:v>FY 2025</c:v>
                </c:pt>
                <c:pt idx="7">
                  <c:v>FY 2026</c:v>
                </c:pt>
                <c:pt idx="8">
                  <c:v>FY 2027</c:v>
                </c:pt>
                <c:pt idx="9">
                  <c:v>FY 2028</c:v>
                </c:pt>
              </c:strCache>
            </c:strRef>
          </c:cat>
          <c:val>
            <c:numRef>
              <c:f>'Avg Res Cus Mth Ccf 13.0% 6.20'!$X$232:$AG$232</c:f>
              <c:numCache>
                <c:formatCode>_(* #,##0.00_);_(* \(#,##0.00\);_(* "-"??_);_(@_)</c:formatCode>
                <c:ptCount val="10"/>
                <c:pt idx="0">
                  <c:v>23</c:v>
                </c:pt>
                <c:pt idx="1">
                  <c:v>20.94</c:v>
                </c:pt>
                <c:pt idx="2">
                  <c:v>20.95</c:v>
                </c:pt>
                <c:pt idx="3">
                  <c:v>19.850000000000001</c:v>
                </c:pt>
                <c:pt idx="4">
                  <c:v>21.45</c:v>
                </c:pt>
                <c:pt idx="5">
                  <c:v>25.28</c:v>
                </c:pt>
                <c:pt idx="6">
                  <c:v>24.35</c:v>
                </c:pt>
                <c:pt idx="7">
                  <c:v>25.06</c:v>
                </c:pt>
                <c:pt idx="8">
                  <c:v>25.73</c:v>
                </c:pt>
                <c:pt idx="9" formatCode="General">
                  <c:v>29.31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DAD3-431E-9F71-AEC8535E7D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overlap val="100"/>
        <c:axId val="427178904"/>
        <c:axId val="427183216"/>
      </c:barChart>
      <c:catAx>
        <c:axId val="427178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50" b="1" i="0" u="none" strike="noStrike" baseline="0">
                <a:solidFill>
                  <a:srgbClr val="000000"/>
                </a:solidFill>
                <a:latin typeface="Gill Sans MT" panose="020B0502020104020203" pitchFamily="34" charset="0"/>
                <a:ea typeface="Arial"/>
                <a:cs typeface="Arial"/>
              </a:defRPr>
            </a:pPr>
            <a:endParaRPr lang="en-US"/>
          </a:p>
        </c:txPr>
        <c:crossAx val="427183216"/>
        <c:crosses val="autoZero"/>
        <c:auto val="1"/>
        <c:lblAlgn val="ctr"/>
        <c:lblOffset val="100"/>
        <c:noMultiLvlLbl val="0"/>
      </c:catAx>
      <c:valAx>
        <c:axId val="427183216"/>
        <c:scaling>
          <c:orientation val="minMax"/>
          <c:max val="200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\$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Gill Sans MT" panose="020B0502020104020203" pitchFamily="34" charset="0"/>
                <a:ea typeface="Arial"/>
                <a:cs typeface="Arial"/>
              </a:defRPr>
            </a:pPr>
            <a:endParaRPr lang="en-US"/>
          </a:p>
        </c:txPr>
        <c:crossAx val="427178904"/>
        <c:crosses val="autoZero"/>
        <c:crossBetween val="between"/>
        <c:majorUnit val="20"/>
      </c:valAx>
      <c:spPr>
        <a:ln>
          <a:noFill/>
        </a:ln>
      </c:spPr>
    </c:plotArea>
    <c:legend>
      <c:legendPos val="r"/>
      <c:layout>
        <c:manualLayout>
          <c:xMode val="edge"/>
          <c:yMode val="edge"/>
          <c:x val="0.88267696517860739"/>
          <c:y val="0.10096848701699963"/>
          <c:w val="0.11732308808842025"/>
          <c:h val="0.85101614592005148"/>
        </c:manualLayout>
      </c:layout>
      <c:overlay val="0"/>
      <c:txPr>
        <a:bodyPr/>
        <a:lstStyle/>
        <a:p>
          <a:pPr>
            <a:defRPr sz="900" b="1" i="0" u="none" strike="noStrike" baseline="0">
              <a:solidFill>
                <a:srgbClr val="000000"/>
              </a:solidFill>
              <a:latin typeface="Gill Sans MT" panose="020B0502020104020203" pitchFamily="34" charset="0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134386126289871"/>
          <c:y val="0.24420094478628651"/>
          <c:w val="0.48694933936576401"/>
          <c:h val="0.5626611972018965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D775-4AAB-85A8-213C1027C1C3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D775-4AAB-85A8-213C1027C1C3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775-4AAB-85A8-213C1027C1C3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775-4AAB-85A8-213C1027C1C3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775-4AAB-85A8-213C1027C1C3}"/>
              </c:ext>
            </c:extLst>
          </c:dPt>
          <c:dPt>
            <c:idx val="5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D775-4AAB-85A8-213C1027C1C3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775-4AAB-85A8-213C1027C1C3}"/>
              </c:ext>
            </c:extLst>
          </c:dPt>
          <c:dPt>
            <c:idx val="7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775-4AAB-85A8-213C1027C1C3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D775-4AAB-85A8-213C1027C1C3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D775-4AAB-85A8-213C1027C1C3}"/>
              </c:ext>
            </c:extLst>
          </c:dPt>
          <c:dLbls>
            <c:dLbl>
              <c:idx val="0"/>
              <c:layout>
                <c:manualLayout>
                  <c:x val="4.073661100108162E-2"/>
                  <c:y val="7.6755678685120843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3417188930910268"/>
                      <c:h val="0.1873715120624630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D775-4AAB-85A8-213C1027C1C3}"/>
                </c:ext>
              </c:extLst>
            </c:dLbl>
            <c:dLbl>
              <c:idx val="1"/>
              <c:layout>
                <c:manualLayout>
                  <c:x val="6.0568195841286886E-2"/>
                  <c:y val="-7.951015557239785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775-4AAB-85A8-213C1027C1C3}"/>
                </c:ext>
              </c:extLst>
            </c:dLbl>
            <c:dLbl>
              <c:idx val="2"/>
              <c:layout>
                <c:manualLayout>
                  <c:x val="8.274287251514624E-2"/>
                  <c:y val="1.3437203683800612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775-4AAB-85A8-213C1027C1C3}"/>
                </c:ext>
              </c:extLst>
            </c:dLbl>
            <c:dLbl>
              <c:idx val="4"/>
              <c:layout>
                <c:manualLayout>
                  <c:x val="6.9977437514233808E-3"/>
                  <c:y val="4.1399699598116138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775-4AAB-85A8-213C1027C1C3}"/>
                </c:ext>
              </c:extLst>
            </c:dLbl>
            <c:dLbl>
              <c:idx val="5"/>
              <c:layout>
                <c:manualLayout>
                  <c:x val="-0.10513261457705449"/>
                  <c:y val="-2.1718713648113019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775-4AAB-85A8-213C1027C1C3}"/>
                </c:ext>
              </c:extLst>
            </c:dLbl>
            <c:dLbl>
              <c:idx val="6"/>
              <c:layout>
                <c:manualLayout>
                  <c:x val="-2.4691350264940029E-2"/>
                  <c:y val="3.6864887187531371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775-4AAB-85A8-213C1027C1C3}"/>
                </c:ext>
              </c:extLst>
            </c:dLbl>
            <c:dLbl>
              <c:idx val="7"/>
              <c:layout>
                <c:manualLayout>
                  <c:x val="-0.15576642369410892"/>
                  <c:y val="4.6840142331687644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775-4AAB-85A8-213C1027C1C3}"/>
                </c:ext>
              </c:extLst>
            </c:dLbl>
            <c:dLbl>
              <c:idx val="8"/>
              <c:layout>
                <c:manualLayout>
                  <c:x val="2.2464119278427862E-2"/>
                  <c:y val="-2.4732010023545914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775-4AAB-85A8-213C1027C1C3}"/>
                </c:ext>
              </c:extLst>
            </c:dLbl>
            <c:dLbl>
              <c:idx val="9"/>
              <c:layout>
                <c:manualLayout>
                  <c:x val="0.13372248331069542"/>
                  <c:y val="-9.2280566034414428E-3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D775-4AAB-85A8-213C1027C1C3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Sheet1!$A$2:$A$11</c:f>
              <c:strCache>
                <c:ptCount val="10"/>
                <c:pt idx="0">
                  <c:v>Personnel Services</c:v>
                </c:pt>
                <c:pt idx="1">
                  <c:v>Contractual Services</c:v>
                </c:pt>
                <c:pt idx="2">
                  <c:v>Water Purchases</c:v>
                </c:pt>
                <c:pt idx="3">
                  <c:v>Chemicals and Supplies</c:v>
                </c:pt>
                <c:pt idx="4">
                  <c:v>Utilities</c:v>
                </c:pt>
                <c:pt idx="5">
                  <c:v>Small Equipment</c:v>
                </c:pt>
                <c:pt idx="6">
                  <c:v>Debt Service</c:v>
                </c:pt>
                <c:pt idx="7">
                  <c:v>Cash Financed Capital Improvements</c:v>
                </c:pt>
                <c:pt idx="8">
                  <c:v>PILOT</c:v>
                </c:pt>
                <c:pt idx="9">
                  <c:v>ROW</c:v>
                </c:pt>
              </c:strCache>
            </c:strRef>
          </c:cat>
          <c:val>
            <c:numRef>
              <c:f>Sheet1!$B$2:$B$11</c:f>
              <c:numCache>
                <c:formatCode>_("$"* #,##0_);_("$"* \(#,##0\);_("$"* "-"??_);_(@_)</c:formatCode>
                <c:ptCount val="10"/>
                <c:pt idx="0">
                  <c:v>170680</c:v>
                </c:pt>
                <c:pt idx="1">
                  <c:v>81886</c:v>
                </c:pt>
                <c:pt idx="2">
                  <c:v>34929</c:v>
                </c:pt>
                <c:pt idx="3">
                  <c:v>33158</c:v>
                </c:pt>
                <c:pt idx="4">
                  <c:v>26953</c:v>
                </c:pt>
                <c:pt idx="5">
                  <c:v>989</c:v>
                </c:pt>
                <c:pt idx="6">
                  <c:v>215339.93799999999</c:v>
                </c:pt>
                <c:pt idx="7">
                  <c:v>28556</c:v>
                </c:pt>
                <c:pt idx="8">
                  <c:v>16934</c:v>
                </c:pt>
                <c:pt idx="9">
                  <c:v>5100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D775-4AAB-85A8-213C1027C1C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3F94-4769-B41C-F8A622625DA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3F94-4769-B41C-F8A622625DA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3F94-4769-B41C-F8A622625DA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3F94-4769-B41C-F8A622625DA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3F94-4769-B41C-F8A622625DA4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3F94-4769-B41C-F8A622625DA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3F94-4769-B41C-F8A622625DA4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3F94-4769-B41C-F8A622625DA4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3F94-4769-B41C-F8A622625DA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3F94-4769-B41C-F8A622625DA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Sheet1!$A$2:$A$11</c:f>
              <c:strCache>
                <c:ptCount val="10"/>
                <c:pt idx="0">
                  <c:v>Personnel Services</c:v>
                </c:pt>
                <c:pt idx="1">
                  <c:v>Contractual Services</c:v>
                </c:pt>
                <c:pt idx="2">
                  <c:v>Water Purchases</c:v>
                </c:pt>
                <c:pt idx="3">
                  <c:v>Chemicals and Supplies</c:v>
                </c:pt>
                <c:pt idx="4">
                  <c:v>Utilities</c:v>
                </c:pt>
                <c:pt idx="5">
                  <c:v>Small Equipment</c:v>
                </c:pt>
                <c:pt idx="6">
                  <c:v>Debt Service</c:v>
                </c:pt>
                <c:pt idx="7">
                  <c:v>Cash Financed Capital Improvements</c:v>
                </c:pt>
                <c:pt idx="8">
                  <c:v>PILOT</c:v>
                </c:pt>
                <c:pt idx="9">
                  <c:v>ROW</c:v>
                </c:pt>
              </c:strCache>
            </c:strRef>
          </c:cat>
          <c:val>
            <c:numRef>
              <c:f>Sheet1!$C$2:$C$11</c:f>
              <c:numCache>
                <c:formatCode>0.0%</c:formatCode>
                <c:ptCount val="10"/>
                <c:pt idx="0">
                  <c:v>0.28324568891697521</c:v>
                </c:pt>
                <c:pt idx="1">
                  <c:v>0.13589088635256288</c:v>
                </c:pt>
                <c:pt idx="2">
                  <c:v>5.7965131639213893E-2</c:v>
                </c:pt>
                <c:pt idx="3">
                  <c:v>5.5026134011653766E-2</c:v>
                </c:pt>
                <c:pt idx="4">
                  <c:v>4.4728855480309547E-2</c:v>
                </c:pt>
                <c:pt idx="5">
                  <c:v>1.6412584153907223E-3</c:v>
                </c:pt>
                <c:pt idx="6">
                  <c:v>0.33754727952705205</c:v>
                </c:pt>
                <c:pt idx="7">
                  <c:v>4.7389054913950929E-2</c:v>
                </c:pt>
                <c:pt idx="8">
                  <c:v>2.8102194141786139E-2</c:v>
                </c:pt>
                <c:pt idx="9">
                  <c:v>8.4635166011048368E-3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D775-4AAB-85A8-213C1027C1C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100">
          <a:solidFill>
            <a:srgbClr val="FF0000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669778845922631"/>
          <c:y val="0.19586265068950118"/>
          <c:w val="0.53342946032016825"/>
          <c:h val="0.5593613817919015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FBD9-43E8-AB65-2B9F5DDB9E0F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FBD9-43E8-AB65-2B9F5DDB9E0F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BD9-43E8-AB65-2B9F5DDB9E0F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BD9-43E8-AB65-2B9F5DDB9E0F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BD9-43E8-AB65-2B9F5DDB9E0F}"/>
              </c:ext>
            </c:extLst>
          </c:dPt>
          <c:dPt>
            <c:idx val="5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FBD9-43E8-AB65-2B9F5DDB9E0F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BD9-43E8-AB65-2B9F5DDB9E0F}"/>
              </c:ext>
            </c:extLst>
          </c:dPt>
          <c:dPt>
            <c:idx val="7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BD9-43E8-AB65-2B9F5DDB9E0F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FBD9-43E8-AB65-2B9F5DDB9E0F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FBD9-43E8-AB65-2B9F5DDB9E0F}"/>
              </c:ext>
            </c:extLst>
          </c:dPt>
          <c:dLbls>
            <c:dLbl>
              <c:idx val="0"/>
              <c:layout>
                <c:manualLayout>
                  <c:x val="4.4499641338657414E-2"/>
                  <c:y val="-2.5239663810532672E-4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BD9-43E8-AB65-2B9F5DDB9E0F}"/>
                </c:ext>
              </c:extLst>
            </c:dLbl>
            <c:dLbl>
              <c:idx val="1"/>
              <c:layout>
                <c:manualLayout>
                  <c:x val="3.3325105976373268E-2"/>
                  <c:y val="-9.5622880885200927E-3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BD9-43E8-AB65-2B9F5DDB9E0F}"/>
                </c:ext>
              </c:extLst>
            </c:dLbl>
            <c:dLbl>
              <c:idx val="2"/>
              <c:layout>
                <c:manualLayout>
                  <c:x val="4.1890669315149662E-2"/>
                  <c:y val="3.2216135257954838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BD9-43E8-AB65-2B9F5DDB9E0F}"/>
                </c:ext>
              </c:extLst>
            </c:dLbl>
            <c:dLbl>
              <c:idx val="3"/>
              <c:layout>
                <c:manualLayout>
                  <c:x val="-1.0946203520915559E-2"/>
                  <c:y val="3.5102877202731593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BD9-43E8-AB65-2B9F5DDB9E0F}"/>
                </c:ext>
              </c:extLst>
            </c:dLbl>
            <c:dLbl>
              <c:idx val="4"/>
              <c:layout>
                <c:manualLayout>
                  <c:x val="-2.6659812552375647E-2"/>
                  <c:y val="6.4659451278766017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BD9-43E8-AB65-2B9F5DDB9E0F}"/>
                </c:ext>
              </c:extLst>
            </c:dLbl>
            <c:dLbl>
              <c:idx val="5"/>
              <c:layout>
                <c:manualLayout>
                  <c:x val="-0.14797763550298113"/>
                  <c:y val="-3.661368874713021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BD9-43E8-AB65-2B9F5DDB9E0F}"/>
                </c:ext>
              </c:extLst>
            </c:dLbl>
            <c:dLbl>
              <c:idx val="6"/>
              <c:layout>
                <c:manualLayout>
                  <c:x val="-4.9693084800608344E-3"/>
                  <c:y val="-5.5154255737979462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BD9-43E8-AB65-2B9F5DDB9E0F}"/>
                </c:ext>
              </c:extLst>
            </c:dLbl>
            <c:dLbl>
              <c:idx val="7"/>
              <c:layout>
                <c:manualLayout>
                  <c:x val="-0.1408411595310225"/>
                  <c:y val="5.2114791228015503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1942361012491213"/>
                      <c:h val="0.2788066991443968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FBD9-43E8-AB65-2B9F5DDB9E0F}"/>
                </c:ext>
              </c:extLst>
            </c:dLbl>
            <c:dLbl>
              <c:idx val="8"/>
              <c:layout>
                <c:manualLayout>
                  <c:x val="-8.3936055287838776E-2"/>
                  <c:y val="-6.0218364721943828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BD9-43E8-AB65-2B9F5DDB9E0F}"/>
                </c:ext>
              </c:extLst>
            </c:dLbl>
            <c:dLbl>
              <c:idx val="9"/>
              <c:layout>
                <c:manualLayout>
                  <c:x val="4.7059271906131905E-2"/>
                  <c:y val="-3.5935476857178947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BD9-43E8-AB65-2B9F5DDB9E0F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Sheet1!$A$2:$A$11</c:f>
              <c:strCache>
                <c:ptCount val="10"/>
                <c:pt idx="0">
                  <c:v>Personnel Services</c:v>
                </c:pt>
                <c:pt idx="1">
                  <c:v>Contractual Services</c:v>
                </c:pt>
                <c:pt idx="2">
                  <c:v>Water Purchases</c:v>
                </c:pt>
                <c:pt idx="3">
                  <c:v>Chemicals and Supplies</c:v>
                </c:pt>
                <c:pt idx="4">
                  <c:v>Utilities</c:v>
                </c:pt>
                <c:pt idx="5">
                  <c:v>Small Equipment</c:v>
                </c:pt>
                <c:pt idx="6">
                  <c:v>Debt Service</c:v>
                </c:pt>
                <c:pt idx="7">
                  <c:v>Cash Financed Capital Improvements</c:v>
                </c:pt>
                <c:pt idx="8">
                  <c:v>PILOT</c:v>
                </c:pt>
                <c:pt idx="9">
                  <c:v>ROW</c:v>
                </c:pt>
              </c:strCache>
            </c:strRef>
          </c:cat>
          <c:val>
            <c:numRef>
              <c:f>Sheet1!$B$2:$B$11</c:f>
              <c:numCache>
                <c:formatCode>_("$"* #,##0_);_("$"* \(#,##0\);_("$"* "-"??_);_(@_)</c:formatCode>
                <c:ptCount val="10"/>
                <c:pt idx="0">
                  <c:v>162620</c:v>
                </c:pt>
                <c:pt idx="1">
                  <c:v>81679</c:v>
                </c:pt>
                <c:pt idx="2">
                  <c:v>30520</c:v>
                </c:pt>
                <c:pt idx="3">
                  <c:v>32082</c:v>
                </c:pt>
                <c:pt idx="4">
                  <c:v>26915</c:v>
                </c:pt>
                <c:pt idx="5">
                  <c:v>1240</c:v>
                </c:pt>
                <c:pt idx="6">
                  <c:v>199025</c:v>
                </c:pt>
                <c:pt idx="7">
                  <c:v>26999</c:v>
                </c:pt>
                <c:pt idx="8">
                  <c:v>16602</c:v>
                </c:pt>
                <c:pt idx="9">
                  <c:v>5100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FBD9-43E8-AB65-2B9F5DDB9E0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ED07-434B-920A-B7474E92385F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ED07-434B-920A-B7474E92385F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ED07-434B-920A-B7474E92385F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ED07-434B-920A-B7474E92385F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ED07-434B-920A-B7474E92385F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ED07-434B-920A-B7474E92385F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ED07-434B-920A-B7474E92385F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ED07-434B-920A-B7474E92385F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ED07-434B-920A-B7474E92385F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ED07-434B-920A-B7474E92385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Sheet1!$A$2:$A$11</c:f>
              <c:strCache>
                <c:ptCount val="10"/>
                <c:pt idx="0">
                  <c:v>Personnel Services</c:v>
                </c:pt>
                <c:pt idx="1">
                  <c:v>Contractual Services</c:v>
                </c:pt>
                <c:pt idx="2">
                  <c:v>Water Purchases</c:v>
                </c:pt>
                <c:pt idx="3">
                  <c:v>Chemicals and Supplies</c:v>
                </c:pt>
                <c:pt idx="4">
                  <c:v>Utilities</c:v>
                </c:pt>
                <c:pt idx="5">
                  <c:v>Small Equipment</c:v>
                </c:pt>
                <c:pt idx="6">
                  <c:v>Debt Service</c:v>
                </c:pt>
                <c:pt idx="7">
                  <c:v>Cash Financed Capital Improvements</c:v>
                </c:pt>
                <c:pt idx="8">
                  <c:v>PILOT</c:v>
                </c:pt>
                <c:pt idx="9">
                  <c:v>ROW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</c:numCache>
            </c:numRef>
          </c:val>
          <c:extLst>
            <c:ext xmlns:c16="http://schemas.microsoft.com/office/drawing/2014/chart" uri="{C3380CC4-5D6E-409C-BE32-E72D297353CC}">
              <c16:uniqueId val="{00000010-FBD9-43E8-AB65-2B9F5DDB9E0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9-ED07-434B-920A-B7474E92385F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B-ED07-434B-920A-B7474E92385F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D-ED07-434B-920A-B7474E92385F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F-ED07-434B-920A-B7474E92385F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1-ED07-434B-920A-B7474E92385F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3-ED07-434B-920A-B7474E92385F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5-ED07-434B-920A-B7474E92385F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7-ED07-434B-920A-B7474E92385F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9-ED07-434B-920A-B7474E92385F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B-ED07-434B-920A-B7474E92385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Sheet1!$A$2:$A$11</c:f>
              <c:strCache>
                <c:ptCount val="10"/>
                <c:pt idx="0">
                  <c:v>Personnel Services</c:v>
                </c:pt>
                <c:pt idx="1">
                  <c:v>Contractual Services</c:v>
                </c:pt>
                <c:pt idx="2">
                  <c:v>Water Purchases</c:v>
                </c:pt>
                <c:pt idx="3">
                  <c:v>Chemicals and Supplies</c:v>
                </c:pt>
                <c:pt idx="4">
                  <c:v>Utilities</c:v>
                </c:pt>
                <c:pt idx="5">
                  <c:v>Small Equipment</c:v>
                </c:pt>
                <c:pt idx="6">
                  <c:v>Debt Service</c:v>
                </c:pt>
                <c:pt idx="7">
                  <c:v>Cash Financed Capital Improvements</c:v>
                </c:pt>
                <c:pt idx="8">
                  <c:v>PILOT</c:v>
                </c:pt>
                <c:pt idx="9">
                  <c:v>ROW</c:v>
                </c:pt>
              </c:strCache>
            </c:strRef>
          </c:cat>
          <c:val>
            <c:numRef>
              <c:f>Sheet1!$D$2:$D$11</c:f>
              <c:numCache>
                <c:formatCode>0.0%</c:formatCode>
                <c:ptCount val="10"/>
                <c:pt idx="0">
                  <c:v>0.27904087634827429</c:v>
                </c:pt>
                <c:pt idx="1">
                  <c:v>0.14015360803868343</c:v>
                </c:pt>
                <c:pt idx="2">
                  <c:v>5.2369496655696297E-2</c:v>
                </c:pt>
                <c:pt idx="3">
                  <c:v>5.5049744158192943E-2</c:v>
                </c:pt>
                <c:pt idx="4">
                  <c:v>4.6183650147053272E-2</c:v>
                </c:pt>
                <c:pt idx="5">
                  <c:v>2.1277252900741613E-3</c:v>
                </c:pt>
                <c:pt idx="6">
                  <c:v>0.34150848859436289</c:v>
                </c:pt>
                <c:pt idx="7">
                  <c:v>4.6327786376380874E-2</c:v>
                </c:pt>
                <c:pt idx="8">
                  <c:v>2.8487496182105831E-2</c:v>
                </c:pt>
                <c:pt idx="9">
                  <c:v>8.7511282091759877E-3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FBD9-43E8-AB65-2B9F5DDB9E0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FY2019 - FY2028</a:t>
            </a:r>
            <a:r>
              <a:rPr lang="en-US" b="1" baseline="0" dirty="0"/>
              <a:t> Projected Debt Service Costs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31542187637689"/>
          <c:y val="0.14038720004779989"/>
          <c:w val="0.83277506402376478"/>
          <c:h val="0.66966446622690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'debt service_as of jan30 20 (2)'!$A$5</c:f>
              <c:strCache>
                <c:ptCount val="1"/>
                <c:pt idx="0">
                  <c:v>Non-Debt Service*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'debt service_as of jan30 20 (2)'!$B$4:$K$4</c:f>
              <c:strCache>
                <c:ptCount val="10"/>
                <c:pt idx="0">
                  <c:v>FY 2019</c:v>
                </c:pt>
                <c:pt idx="1">
                  <c:v>FY 2020</c:v>
                </c:pt>
                <c:pt idx="2">
                  <c:v>FY 2021</c:v>
                </c:pt>
                <c:pt idx="3">
                  <c:v>FY 2022</c:v>
                </c:pt>
                <c:pt idx="4">
                  <c:v>FY 2023</c:v>
                </c:pt>
                <c:pt idx="5">
                  <c:v>FY 2024</c:v>
                </c:pt>
                <c:pt idx="6">
                  <c:v>FY 2025</c:v>
                </c:pt>
                <c:pt idx="7">
                  <c:v>FY 2026</c:v>
                </c:pt>
                <c:pt idx="8">
                  <c:v>FY 2027</c:v>
                </c:pt>
                <c:pt idx="9">
                  <c:v>FY 2028</c:v>
                </c:pt>
              </c:strCache>
            </c:strRef>
          </c:cat>
          <c:val>
            <c:numRef>
              <c:f>'debt service_as of jan30 20 (2)'!$B$5:$K$5</c:f>
              <c:numCache>
                <c:formatCode>_("$"* #,##0_);_("$"* \(#,##0\);_("$"* "-"??_);_(@_)</c:formatCode>
                <c:ptCount val="10"/>
                <c:pt idx="0">
                  <c:v>338498.70600000001</c:v>
                </c:pt>
                <c:pt idx="1">
                  <c:v>347880.74</c:v>
                </c:pt>
                <c:pt idx="2">
                  <c:v>358264.35499999998</c:v>
                </c:pt>
                <c:pt idx="3">
                  <c:v>368966.87199999997</c:v>
                </c:pt>
                <c:pt idx="4">
                  <c:v>379998.22399999999</c:v>
                </c:pt>
                <c:pt idx="5">
                  <c:v>391368.652</c:v>
                </c:pt>
                <c:pt idx="6">
                  <c:v>403088.72700000001</c:v>
                </c:pt>
                <c:pt idx="7">
                  <c:v>415169.35100000002</c:v>
                </c:pt>
                <c:pt idx="8">
                  <c:v>427621.77299999999</c:v>
                </c:pt>
                <c:pt idx="9">
                  <c:v>440457.59399999998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4F-45C1-AE45-CB5387E326E5}"/>
            </c:ext>
          </c:extLst>
        </c:ser>
        <c:ser>
          <c:idx val="1"/>
          <c:order val="1"/>
          <c:tx>
            <c:strRef>
              <c:f>'debt service_as of jan30 20 (2)'!$A$6</c:f>
              <c:strCache>
                <c:ptCount val="1"/>
                <c:pt idx="0">
                  <c:v>Debt Service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'debt service_as of jan30 20 (2)'!$B$4:$K$4</c:f>
              <c:strCache>
                <c:ptCount val="10"/>
                <c:pt idx="0">
                  <c:v>FY 2019</c:v>
                </c:pt>
                <c:pt idx="1">
                  <c:v>FY 2020</c:v>
                </c:pt>
                <c:pt idx="2">
                  <c:v>FY 2021</c:v>
                </c:pt>
                <c:pt idx="3">
                  <c:v>FY 2022</c:v>
                </c:pt>
                <c:pt idx="4">
                  <c:v>FY 2023</c:v>
                </c:pt>
                <c:pt idx="5">
                  <c:v>FY 2024</c:v>
                </c:pt>
                <c:pt idx="6">
                  <c:v>FY 2025</c:v>
                </c:pt>
                <c:pt idx="7">
                  <c:v>FY 2026</c:v>
                </c:pt>
                <c:pt idx="8">
                  <c:v>FY 2027</c:v>
                </c:pt>
                <c:pt idx="9">
                  <c:v>FY 2028</c:v>
                </c:pt>
              </c:strCache>
            </c:strRef>
          </c:cat>
          <c:val>
            <c:numRef>
              <c:f>'debt service_as of jan30 20 (2)'!$B$6:$K$6</c:f>
              <c:numCache>
                <c:formatCode>_("$"* #,##0_);_("$"* \(#,##0\);_("$"* "-"??_);_(@_)</c:formatCode>
                <c:ptCount val="10"/>
                <c:pt idx="0">
                  <c:v>198754.09599999999</c:v>
                </c:pt>
                <c:pt idx="1">
                  <c:v>215339.93799999999</c:v>
                </c:pt>
                <c:pt idx="2">
                  <c:v>235488.342</c:v>
                </c:pt>
                <c:pt idx="3">
                  <c:v>254296.546</c:v>
                </c:pt>
                <c:pt idx="4">
                  <c:v>273038.42499999999</c:v>
                </c:pt>
                <c:pt idx="5">
                  <c:v>286142.51</c:v>
                </c:pt>
                <c:pt idx="6">
                  <c:v>295991.88299999997</c:v>
                </c:pt>
                <c:pt idx="7">
                  <c:v>307149.46100000001</c:v>
                </c:pt>
                <c:pt idx="8">
                  <c:v>319443.67599999998</c:v>
                </c:pt>
                <c:pt idx="9">
                  <c:v>332088.04800000001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34F-45C1-AE45-CB5387E326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6"/>
        <c:axId val="446334096"/>
        <c:axId val="446333440"/>
      </c:barChart>
      <c:lineChart>
        <c:grouping val="standard"/>
        <c:varyColors val="0"/>
        <c:ser>
          <c:idx val="2"/>
          <c:order val="2"/>
          <c:tx>
            <c:strRef>
              <c:f>'debt service_as of jan30 20 (2)'!$A$7</c:f>
              <c:strCache>
                <c:ptCount val="1"/>
                <c:pt idx="0">
                  <c:v>Debt Service % of Total Operating Budget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6"/>
            <c:spPr>
              <a:pattFill prst="pct5">
                <a:fgClr>
                  <a:srgbClr val="C00000"/>
                </a:fgClr>
                <a:bgClr>
                  <a:schemeClr val="bg1"/>
                </a:bgClr>
              </a:pattFill>
              <a:ln w="28575" cap="sq">
                <a:solidFill>
                  <a:srgbClr val="C00000"/>
                </a:solidFill>
                <a:prstDash val="sysDot"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'debt service_as of jan30 20 (2)'!$B$4:$K$4</c:f>
              <c:strCache>
                <c:ptCount val="10"/>
                <c:pt idx="0">
                  <c:v>FY 2019</c:v>
                </c:pt>
                <c:pt idx="1">
                  <c:v>FY 2020</c:v>
                </c:pt>
                <c:pt idx="2">
                  <c:v>FY 2021</c:v>
                </c:pt>
                <c:pt idx="3">
                  <c:v>FY 2022</c:v>
                </c:pt>
                <c:pt idx="4">
                  <c:v>FY 2023</c:v>
                </c:pt>
                <c:pt idx="5">
                  <c:v>FY 2024</c:v>
                </c:pt>
                <c:pt idx="6">
                  <c:v>FY 2025</c:v>
                </c:pt>
                <c:pt idx="7">
                  <c:v>FY 2026</c:v>
                </c:pt>
                <c:pt idx="8">
                  <c:v>FY 2027</c:v>
                </c:pt>
                <c:pt idx="9">
                  <c:v>FY 2028</c:v>
                </c:pt>
              </c:strCache>
            </c:strRef>
          </c:cat>
          <c:val>
            <c:numRef>
              <c:f>'debt service_as of jan30 20 (2)'!$B$7:$K$7</c:f>
              <c:numCache>
                <c:formatCode>0.0%</c:formatCode>
                <c:ptCount val="10"/>
                <c:pt idx="0">
                  <c:v>0.30299999999999999</c:v>
                </c:pt>
                <c:pt idx="1">
                  <c:v>0.312</c:v>
                </c:pt>
                <c:pt idx="2">
                  <c:v>0.31900000000000001</c:v>
                </c:pt>
                <c:pt idx="3">
                  <c:v>0.32500000000000001</c:v>
                </c:pt>
                <c:pt idx="4">
                  <c:v>0.32900000000000001</c:v>
                </c:pt>
                <c:pt idx="5">
                  <c:v>0.32300000000000001</c:v>
                </c:pt>
                <c:pt idx="6">
                  <c:v>0.32400000000000001</c:v>
                </c:pt>
                <c:pt idx="7">
                  <c:v>0.32400000000000001</c:v>
                </c:pt>
                <c:pt idx="8">
                  <c:v>0.32400000000000001</c:v>
                </c:pt>
                <c:pt idx="9">
                  <c:v>0.32500000000000001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034F-45C1-AE45-CB5387E326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6332456"/>
        <c:axId val="446332128"/>
      </c:lineChart>
      <c:catAx>
        <c:axId val="446334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6333440"/>
        <c:crosses val="autoZero"/>
        <c:auto val="1"/>
        <c:lblAlgn val="ctr"/>
        <c:lblOffset val="100"/>
        <c:noMultiLvlLbl val="0"/>
      </c:catAx>
      <c:valAx>
        <c:axId val="446333440"/>
        <c:scaling>
          <c:orientation val="minMax"/>
          <c:max val="600000"/>
          <c:min val="100000"/>
        </c:scaling>
        <c:delete val="0"/>
        <c:axPos val="l"/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6334096"/>
        <c:crosses val="autoZero"/>
        <c:crossBetween val="between"/>
        <c:majorUnit val="100000"/>
      </c:valAx>
      <c:valAx>
        <c:axId val="446332128"/>
        <c:scaling>
          <c:orientation val="minMax"/>
          <c:max val="0.45"/>
          <c:min val="0.2"/>
        </c:scaling>
        <c:delete val="0"/>
        <c:axPos val="r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6332456"/>
        <c:crosses val="max"/>
        <c:crossBetween val="between"/>
      </c:valAx>
      <c:catAx>
        <c:axId val="4463324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633212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911150872783893"/>
          <c:y val="0.91781994930292388"/>
          <c:w val="0.70177698254432208"/>
          <c:h val="8.2180050697076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482504288282947"/>
          <c:y val="0.18438094644479108"/>
          <c:w val="0.57841656574673761"/>
          <c:h val="0.56832486236655033"/>
        </c:manualLayout>
      </c:layout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6.1432483016377062E-2"/>
                  <c:y val="-2.4837705671053697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F5E-4213-B8C0-59F873572D64}"/>
                </c:ext>
              </c:extLst>
            </c:dLbl>
            <c:dLbl>
              <c:idx val="1"/>
              <c:layout>
                <c:manualLayout>
                  <c:x val="-4.8112891188742176E-3"/>
                  <c:y val="7.9814302677512036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F5E-4213-B8C0-59F873572D64}"/>
                </c:ext>
              </c:extLst>
            </c:dLbl>
            <c:dLbl>
              <c:idx val="2"/>
              <c:layout>
                <c:manualLayout>
                  <c:x val="0.13959748635253821"/>
                  <c:y val="4.0627443222390987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5E-4213-B8C0-59F873572D64}"/>
                </c:ext>
              </c:extLst>
            </c:dLbl>
            <c:dLbl>
              <c:idx val="3"/>
              <c:layout>
                <c:manualLayout>
                  <c:x val="9.9658247466160921E-2"/>
                  <c:y val="9.5470799215729832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F5E-4213-B8C0-59F873572D64}"/>
                </c:ext>
              </c:extLst>
            </c:dLbl>
            <c:dLbl>
              <c:idx val="4"/>
              <c:layout>
                <c:manualLayout>
                  <c:x val="-3.7344549025250251E-2"/>
                  <c:y val="0.16034494517471065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F5E-4213-B8C0-59F873572D64}"/>
                </c:ext>
              </c:extLst>
            </c:dLbl>
            <c:dLbl>
              <c:idx val="5"/>
              <c:layout>
                <c:manualLayout>
                  <c:x val="-3.4861792370108641E-2"/>
                  <c:y val="3.7008707638955717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F5E-4213-B8C0-59F873572D64}"/>
                </c:ext>
              </c:extLst>
            </c:dLbl>
            <c:dLbl>
              <c:idx val="6"/>
              <c:layout>
                <c:manualLayout>
                  <c:x val="-1.6487968099725827E-2"/>
                  <c:y val="-8.3807468091035744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F5E-4213-B8C0-59F873572D64}"/>
                </c:ext>
              </c:extLst>
            </c:dLbl>
            <c:dLbl>
              <c:idx val="7"/>
              <c:layout>
                <c:manualLayout>
                  <c:x val="-2.6558509003727807E-2"/>
                  <c:y val="-9.9865720158642701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F5E-4213-B8C0-59F873572D64}"/>
                </c:ext>
              </c:extLst>
            </c:dLbl>
            <c:dLbl>
              <c:idx val="8"/>
              <c:layout>
                <c:manualLayout>
                  <c:x val="-5.7823728874331201E-3"/>
                  <c:y val="-2.1666343726584037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F5E-4213-B8C0-59F873572D64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'FY 2019 Proposed'!$B$2:$B$10</c:f>
              <c:strCache>
                <c:ptCount val="9"/>
                <c:pt idx="0">
                  <c:v>Residential</c:v>
                </c:pt>
                <c:pt idx="1">
                  <c:v>Commercial</c:v>
                </c:pt>
                <c:pt idx="2">
                  <c:v>Multi-family</c:v>
                </c:pt>
                <c:pt idx="3">
                  <c:v>Federal Government</c:v>
                </c:pt>
                <c:pt idx="4">
                  <c:v>Municipal Housing</c:v>
                </c:pt>
                <c:pt idx="5">
                  <c:v>Water System Replacement Fee</c:v>
                </c:pt>
                <c:pt idx="6">
                  <c:v>Metering Fee</c:v>
                </c:pt>
                <c:pt idx="7">
                  <c:v>Wholesale</c:v>
                </c:pt>
                <c:pt idx="8">
                  <c:v>Other Revenue</c:v>
                </c:pt>
              </c:strCache>
            </c:strRef>
          </c:cat>
          <c:val>
            <c:numRef>
              <c:f>'FY 2019 Proposed'!$C$2:$C$10</c:f>
              <c:numCache>
                <c:formatCode>"$"#,##0</c:formatCode>
                <c:ptCount val="9"/>
                <c:pt idx="0">
                  <c:v>124353.4</c:v>
                </c:pt>
                <c:pt idx="1">
                  <c:v>173826</c:v>
                </c:pt>
                <c:pt idx="2">
                  <c:v>100884</c:v>
                </c:pt>
                <c:pt idx="3">
                  <c:v>71887</c:v>
                </c:pt>
                <c:pt idx="4">
                  <c:v>28110</c:v>
                </c:pt>
                <c:pt idx="5">
                  <c:v>39717</c:v>
                </c:pt>
                <c:pt idx="6">
                  <c:v>10776</c:v>
                </c:pt>
                <c:pt idx="7">
                  <c:v>82539</c:v>
                </c:pt>
                <c:pt idx="8">
                  <c:v>61887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F5E-4213-B8C0-59F873572D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482492395145561"/>
          <c:y val="0.19172532663724881"/>
          <c:w val="0.57841656574673761"/>
          <c:h val="0.56832486236655033"/>
        </c:manualLayout>
      </c:layout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6.1432483016377062E-2"/>
                  <c:y val="-2.4837705671053697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11B-462C-83C5-95655AC248C0}"/>
                </c:ext>
              </c:extLst>
            </c:dLbl>
            <c:dLbl>
              <c:idx val="1"/>
              <c:layout>
                <c:manualLayout>
                  <c:x val="-4.8112891188742176E-3"/>
                  <c:y val="7.9814302677512036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11B-462C-83C5-95655AC248C0}"/>
                </c:ext>
              </c:extLst>
            </c:dLbl>
            <c:dLbl>
              <c:idx val="2"/>
              <c:layout>
                <c:manualLayout>
                  <c:x val="0.13959748635253821"/>
                  <c:y val="4.0627443222390987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11B-462C-83C5-95655AC248C0}"/>
                </c:ext>
              </c:extLst>
            </c:dLbl>
            <c:dLbl>
              <c:idx val="3"/>
              <c:layout>
                <c:manualLayout>
                  <c:x val="9.9658247466160921E-2"/>
                  <c:y val="9.5470799215729832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11B-462C-83C5-95655AC248C0}"/>
                </c:ext>
              </c:extLst>
            </c:dLbl>
            <c:dLbl>
              <c:idx val="4"/>
              <c:layout>
                <c:manualLayout>
                  <c:x val="-3.7344549025250251E-2"/>
                  <c:y val="0.16034494517471065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11B-462C-83C5-95655AC248C0}"/>
                </c:ext>
              </c:extLst>
            </c:dLbl>
            <c:dLbl>
              <c:idx val="5"/>
              <c:layout>
                <c:manualLayout>
                  <c:x val="-3.4861792370108641E-2"/>
                  <c:y val="3.7008707638955717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11B-462C-83C5-95655AC248C0}"/>
                </c:ext>
              </c:extLst>
            </c:dLbl>
            <c:dLbl>
              <c:idx val="6"/>
              <c:layout>
                <c:manualLayout>
                  <c:x val="-1.6487968099725827E-2"/>
                  <c:y val="-8.3807468091035744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11B-462C-83C5-95655AC248C0}"/>
                </c:ext>
              </c:extLst>
            </c:dLbl>
            <c:dLbl>
              <c:idx val="7"/>
              <c:layout>
                <c:manualLayout>
                  <c:x val="-2.6558509003727807E-2"/>
                  <c:y val="-9.9865720158642701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11B-462C-83C5-95655AC248C0}"/>
                </c:ext>
              </c:extLst>
            </c:dLbl>
            <c:dLbl>
              <c:idx val="8"/>
              <c:layout>
                <c:manualLayout>
                  <c:x val="-5.7823728874331201E-3"/>
                  <c:y val="-2.1666343726584037E-2"/>
                </c:manualLayout>
              </c:layout>
              <c:tx>
                <c:rich>
                  <a:bodyPr/>
                  <a:lstStyle/>
                  <a:p>
                    <a:fld id="{2ADBF1FA-E67F-4E61-9B81-9B62BBE9ADE8}" type="CATEGORYNAME">
                      <a:rPr lang="en-US" baseline="0" dirty="0"/>
                      <a:pPr/>
                      <a:t>[CATEGORY NAME]</a:t>
                    </a:fld>
                    <a:r>
                      <a:rPr lang="en-US" baseline="0" dirty="0"/>
                      <a:t>
</a:t>
                    </a:r>
                    <a:fld id="{C8A6DBFE-4A92-4AF3-B6A8-CE64D94752DD}" type="VALUE">
                      <a:rPr lang="en-US" baseline="0" dirty="0"/>
                      <a:pPr/>
                      <a:t>[VALUE]</a:t>
                    </a:fld>
                    <a:r>
                      <a:rPr lang="en-US" baseline="0" dirty="0"/>
                      <a:t>
9.1%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411B-462C-83C5-95655AC248C0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'FY 2019 Proposed'!$B$2:$B$10</c:f>
              <c:strCache>
                <c:ptCount val="9"/>
                <c:pt idx="0">
                  <c:v>Residential</c:v>
                </c:pt>
                <c:pt idx="1">
                  <c:v>Commercial</c:v>
                </c:pt>
                <c:pt idx="2">
                  <c:v>Multi-family</c:v>
                </c:pt>
                <c:pt idx="3">
                  <c:v>Federal Government</c:v>
                </c:pt>
                <c:pt idx="4">
                  <c:v>Municipal Housing</c:v>
                </c:pt>
                <c:pt idx="5">
                  <c:v>Water System Replacement Fee</c:v>
                </c:pt>
                <c:pt idx="6">
                  <c:v>Metering Fee</c:v>
                </c:pt>
                <c:pt idx="7">
                  <c:v>Wholesale</c:v>
                </c:pt>
                <c:pt idx="8">
                  <c:v>Other Revenue</c:v>
                </c:pt>
              </c:strCache>
            </c:strRef>
          </c:cat>
          <c:val>
            <c:numRef>
              <c:f>'FY 2019 Proposed'!$C$2:$C$10</c:f>
              <c:numCache>
                <c:formatCode>"$"#,##0</c:formatCode>
                <c:ptCount val="9"/>
                <c:pt idx="0">
                  <c:v>118531</c:v>
                </c:pt>
                <c:pt idx="1">
                  <c:v>164542</c:v>
                </c:pt>
                <c:pt idx="2">
                  <c:v>93137</c:v>
                </c:pt>
                <c:pt idx="3">
                  <c:v>67054</c:v>
                </c:pt>
                <c:pt idx="4">
                  <c:v>27869</c:v>
                </c:pt>
                <c:pt idx="5">
                  <c:v>39717</c:v>
                </c:pt>
                <c:pt idx="6">
                  <c:v>10776</c:v>
                </c:pt>
                <c:pt idx="7">
                  <c:v>82992</c:v>
                </c:pt>
                <c:pt idx="8">
                  <c:v>61032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11B-462C-83C5-95655AC248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3077862916102738E-2"/>
          <c:y val="5.3058749177564271E-2"/>
          <c:w val="0.90482944825042944"/>
          <c:h val="0.80458843253954548"/>
        </c:manualLayout>
      </c:layout>
      <c:lineChart>
        <c:grouping val="standard"/>
        <c:varyColors val="0"/>
        <c:ser>
          <c:idx val="1"/>
          <c:order val="0"/>
          <c:tx>
            <c:strRef>
              <c:f>Sheet7!$D$2</c:f>
              <c:strCache>
                <c:ptCount val="1"/>
                <c:pt idx="0">
                  <c:v>Historical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Pt>
            <c:idx val="0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0-7BA2-49AB-96F7-716B9CBA886E}"/>
              </c:ext>
            </c:extLst>
          </c:dPt>
          <c:dPt>
            <c:idx val="1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1-7BA2-49AB-96F7-716B9CBA886E}"/>
              </c:ext>
            </c:extLst>
          </c:dPt>
          <c:dPt>
            <c:idx val="2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2-7BA2-49AB-96F7-716B9CBA886E}"/>
              </c:ext>
            </c:extLst>
          </c:dPt>
          <c:dPt>
            <c:idx val="3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3-7BA2-49AB-96F7-716B9CBA886E}"/>
              </c:ext>
            </c:extLst>
          </c:dPt>
          <c:dPt>
            <c:idx val="4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4-7BA2-49AB-96F7-716B9CBA886E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5-7BA2-49AB-96F7-716B9CBA886E}"/>
              </c:ext>
            </c:extLst>
          </c:dPt>
          <c:cat>
            <c:strRef>
              <c:f>Sheet7!$B$4:$B$19</c:f>
              <c:strCache>
                <c:ptCount val="16"/>
                <c:pt idx="0">
                  <c:v>FY 2013</c:v>
                </c:pt>
                <c:pt idx="1">
                  <c:v>FY 2014</c:v>
                </c:pt>
                <c:pt idx="2">
                  <c:v>FY 2015</c:v>
                </c:pt>
                <c:pt idx="3">
                  <c:v>FY 2016</c:v>
                </c:pt>
                <c:pt idx="4">
                  <c:v>FY 2017</c:v>
                </c:pt>
                <c:pt idx="5">
                  <c:v>FY 2018</c:v>
                </c:pt>
                <c:pt idx="6">
                  <c:v>FY 2019</c:v>
                </c:pt>
                <c:pt idx="7">
                  <c:v>FY 2020</c:v>
                </c:pt>
                <c:pt idx="8">
                  <c:v>FY 2021</c:v>
                </c:pt>
                <c:pt idx="9">
                  <c:v>FY 2022</c:v>
                </c:pt>
                <c:pt idx="10">
                  <c:v>FY 2023</c:v>
                </c:pt>
                <c:pt idx="11">
                  <c:v>FY 2024</c:v>
                </c:pt>
                <c:pt idx="12">
                  <c:v>FY 2025</c:v>
                </c:pt>
                <c:pt idx="13">
                  <c:v>FY 2026</c:v>
                </c:pt>
                <c:pt idx="14">
                  <c:v>FY 2027</c:v>
                </c:pt>
                <c:pt idx="15">
                  <c:v>FY 2028</c:v>
                </c:pt>
              </c:strCache>
            </c:strRef>
          </c:cat>
          <c:val>
            <c:numRef>
              <c:f>Sheet7!$E$4:$E$9</c:f>
              <c:numCache>
                <c:formatCode>0.0%</c:formatCode>
                <c:ptCount val="6"/>
                <c:pt idx="0">
                  <c:v>8.4000000000000005E-2</c:v>
                </c:pt>
                <c:pt idx="1">
                  <c:v>7.5999999999999998E-2</c:v>
                </c:pt>
                <c:pt idx="2">
                  <c:v>0.113</c:v>
                </c:pt>
                <c:pt idx="3">
                  <c:v>0.13700000000000001</c:v>
                </c:pt>
                <c:pt idx="4">
                  <c:v>5.0999999999999997E-2</c:v>
                </c:pt>
                <c:pt idx="5">
                  <c:v>6.2E-2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7BA2-49AB-96F7-716B9CBA886E}"/>
            </c:ext>
          </c:extLst>
        </c:ser>
        <c:ser>
          <c:idx val="0"/>
          <c:order val="1"/>
          <c:tx>
            <c:strRef>
              <c:f>Sheet7!$F$2</c:f>
              <c:strCache>
                <c:ptCount val="1"/>
                <c:pt idx="0">
                  <c:v>FY 2020 Approved Financial Plan ( FY 2019 - FY 2028)</c:v>
                </c:pt>
              </c:strCache>
            </c:strRef>
          </c:tx>
          <c:spPr>
            <a:ln w="28575">
              <a:solidFill>
                <a:srgbClr val="00B050"/>
              </a:solidFill>
            </a:ln>
          </c:spPr>
          <c:marker>
            <c:symbol val="square"/>
            <c:size val="5"/>
            <c:spPr>
              <a:solidFill>
                <a:srgbClr val="00B050"/>
              </a:solidFill>
              <a:ln w="28575">
                <a:solidFill>
                  <a:srgbClr val="00B050"/>
                </a:solidFill>
              </a:ln>
            </c:spPr>
          </c:marker>
          <c:dPt>
            <c:idx val="0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7-7BA2-49AB-96F7-716B9CBA886E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8-7BA2-49AB-96F7-716B9CBA886E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9-7BA2-49AB-96F7-716B9CBA886E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A-7BA2-49AB-96F7-716B9CBA886E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B-7BA2-49AB-96F7-716B9CBA886E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C-7BA2-49AB-96F7-716B9CBA886E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D-7BA2-49AB-96F7-716B9CBA886E}"/>
              </c:ext>
            </c:extLst>
          </c:dPt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0E-7BA2-49AB-96F7-716B9CBA886E}"/>
              </c:ext>
            </c:extLst>
          </c:dPt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0F-7BA2-49AB-96F7-716B9CBA886E}"/>
              </c:ext>
            </c:extLst>
          </c:dPt>
          <c:dPt>
            <c:idx val="10"/>
            <c:bubble3D val="0"/>
            <c:extLst>
              <c:ext xmlns:c16="http://schemas.microsoft.com/office/drawing/2014/chart" uri="{C3380CC4-5D6E-409C-BE32-E72D297353CC}">
                <c16:uniqueId val="{00000010-7BA2-49AB-96F7-716B9CBA886E}"/>
              </c:ext>
            </c:extLst>
          </c:dPt>
          <c:dPt>
            <c:idx val="11"/>
            <c:bubble3D val="0"/>
            <c:extLst>
              <c:ext xmlns:c16="http://schemas.microsoft.com/office/drawing/2014/chart" uri="{C3380CC4-5D6E-409C-BE32-E72D297353CC}">
                <c16:uniqueId val="{00000011-7BA2-49AB-96F7-716B9CBA886E}"/>
              </c:ext>
            </c:extLst>
          </c:dPt>
          <c:dPt>
            <c:idx val="12"/>
            <c:bubble3D val="0"/>
            <c:extLst>
              <c:ext xmlns:c16="http://schemas.microsoft.com/office/drawing/2014/chart" uri="{C3380CC4-5D6E-409C-BE32-E72D297353CC}">
                <c16:uniqueId val="{00000012-7BA2-49AB-96F7-716B9CBA886E}"/>
              </c:ext>
            </c:extLst>
          </c:dPt>
          <c:dPt>
            <c:idx val="13"/>
            <c:bubble3D val="0"/>
            <c:extLst>
              <c:ext xmlns:c16="http://schemas.microsoft.com/office/drawing/2014/chart" uri="{C3380CC4-5D6E-409C-BE32-E72D297353CC}">
                <c16:uniqueId val="{00000013-7BA2-49AB-96F7-716B9CBA886E}"/>
              </c:ext>
            </c:extLst>
          </c:dPt>
          <c:dPt>
            <c:idx val="14"/>
            <c:bubble3D val="0"/>
            <c:extLst>
              <c:ext xmlns:c16="http://schemas.microsoft.com/office/drawing/2014/chart" uri="{C3380CC4-5D6E-409C-BE32-E72D297353CC}">
                <c16:uniqueId val="{00000014-7BA2-49AB-96F7-716B9CBA886E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BA2-49AB-96F7-716B9CBA886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BA2-49AB-96F7-716B9CBA886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BA2-49AB-96F7-716B9CBA886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BA2-49AB-96F7-716B9CBA886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BA2-49AB-96F7-716B9CBA886E}"/>
                </c:ext>
              </c:extLst>
            </c:dLbl>
            <c:dLbl>
              <c:idx val="5"/>
              <c:layout>
                <c:manualLayout>
                  <c:x val="-2.9189089136087837E-2"/>
                  <c:y val="4.02556516485662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+mn-ea"/>
                      <a:cs typeface="Calibri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BA2-49AB-96F7-716B9CBA886E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BA2-49AB-96F7-716B9CBA886E}"/>
                </c:ext>
              </c:extLst>
            </c:dLbl>
            <c:dLbl>
              <c:idx val="7"/>
              <c:layout>
                <c:manualLayout>
                  <c:x val="-3.1060837027317604E-2"/>
                  <c:y val="3.30812228188175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BA2-49AB-96F7-716B9CBA886E}"/>
                </c:ext>
              </c:extLst>
            </c:dLbl>
            <c:dLbl>
              <c:idx val="8"/>
              <c:layout>
                <c:manualLayout>
                  <c:x val="-3.3251864763758576E-2"/>
                  <c:y val="-2.3670239434252137E-2"/>
                </c:manualLayout>
              </c:layout>
              <c:tx>
                <c:rich>
                  <a:bodyPr/>
                  <a:lstStyle/>
                  <a:p>
                    <a:fld id="{A116DDD6-0744-40B3-812D-ABB49E6ABCDC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7BA2-49AB-96F7-716B9CBA886E}"/>
                </c:ext>
              </c:extLst>
            </c:dLbl>
            <c:dLbl>
              <c:idx val="9"/>
              <c:layout>
                <c:manualLayout>
                  <c:x val="-2.8846336623123942E-2"/>
                  <c:y val="-3.87006907518135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7BA2-49AB-96F7-716B9CBA886E}"/>
                </c:ext>
              </c:extLst>
            </c:dLbl>
            <c:dLbl>
              <c:idx val="10"/>
              <c:layout>
                <c:manualLayout>
                  <c:x val="-3.5111638711050962E-2"/>
                  <c:y val="-3.94258367596692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7BA2-49AB-96F7-716B9CBA886E}"/>
                </c:ext>
              </c:extLst>
            </c:dLbl>
            <c:dLbl>
              <c:idx val="11"/>
              <c:layout>
                <c:manualLayout>
                  <c:x val="-2.7635950972490567E-2"/>
                  <c:y val="-3.06267426060332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7BA2-49AB-96F7-716B9CBA886E}"/>
                </c:ext>
              </c:extLst>
            </c:dLbl>
            <c:dLbl>
              <c:idx val="12"/>
              <c:layout>
                <c:manualLayout>
                  <c:x val="-2.1225706747365378E-2"/>
                  <c:y val="-6.01657662002831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7BA2-49AB-96F7-716B9CBA886E}"/>
                </c:ext>
              </c:extLst>
            </c:dLbl>
            <c:dLbl>
              <c:idx val="13"/>
              <c:layout>
                <c:manualLayout>
                  <c:x val="-2.8890056874344306E-2"/>
                  <c:y val="-2.79681530275788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7BA2-49AB-96F7-716B9CBA886E}"/>
                </c:ext>
              </c:extLst>
            </c:dLbl>
            <c:dLbl>
              <c:idx val="14"/>
              <c:layout>
                <c:manualLayout>
                  <c:x val="-2.4946680302316032E-2"/>
                  <c:y val="-3.07249220164502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7BA2-49AB-96F7-716B9CBA886E}"/>
                </c:ext>
              </c:extLst>
            </c:dLbl>
            <c:dLbl>
              <c:idx val="15"/>
              <c:layout>
                <c:manualLayout>
                  <c:x val="-1.0561767210571936E-2"/>
                  <c:y val="-2.92444853629990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BA2-49AB-96F7-716B9CBA88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Sheet7!$B$4:$B$19</c:f>
              <c:strCache>
                <c:ptCount val="16"/>
                <c:pt idx="0">
                  <c:v>FY 2013</c:v>
                </c:pt>
                <c:pt idx="1">
                  <c:v>FY 2014</c:v>
                </c:pt>
                <c:pt idx="2">
                  <c:v>FY 2015</c:v>
                </c:pt>
                <c:pt idx="3">
                  <c:v>FY 2016</c:v>
                </c:pt>
                <c:pt idx="4">
                  <c:v>FY 2017</c:v>
                </c:pt>
                <c:pt idx="5">
                  <c:v>FY 2018</c:v>
                </c:pt>
                <c:pt idx="6">
                  <c:v>FY 2019</c:v>
                </c:pt>
                <c:pt idx="7">
                  <c:v>FY 2020</c:v>
                </c:pt>
                <c:pt idx="8">
                  <c:v>FY 2021</c:v>
                </c:pt>
                <c:pt idx="9">
                  <c:v>FY 2022</c:v>
                </c:pt>
                <c:pt idx="10">
                  <c:v>FY 2023</c:v>
                </c:pt>
                <c:pt idx="11">
                  <c:v>FY 2024</c:v>
                </c:pt>
                <c:pt idx="12">
                  <c:v>FY 2025</c:v>
                </c:pt>
                <c:pt idx="13">
                  <c:v>FY 2026</c:v>
                </c:pt>
                <c:pt idx="14">
                  <c:v>FY 2027</c:v>
                </c:pt>
                <c:pt idx="15">
                  <c:v>FY 2028</c:v>
                </c:pt>
              </c:strCache>
            </c:strRef>
          </c:cat>
          <c:val>
            <c:numRef>
              <c:f>Sheet7!$F$4:$F$19</c:f>
              <c:numCache>
                <c:formatCode>0.0%</c:formatCode>
                <c:ptCount val="16"/>
                <c:pt idx="0">
                  <c:v>8.4000000000000005E-2</c:v>
                </c:pt>
                <c:pt idx="1">
                  <c:v>7.5999999999999998E-2</c:v>
                </c:pt>
                <c:pt idx="2">
                  <c:v>0.113</c:v>
                </c:pt>
                <c:pt idx="3">
                  <c:v>0.13700000000000001</c:v>
                </c:pt>
                <c:pt idx="4">
                  <c:v>5.0999999999999997E-2</c:v>
                </c:pt>
                <c:pt idx="5">
                  <c:v>6.2E-2</c:v>
                </c:pt>
                <c:pt idx="6">
                  <c:v>5.8999999999999997E-2</c:v>
                </c:pt>
                <c:pt idx="7">
                  <c:v>5.7000000000000002E-2</c:v>
                </c:pt>
                <c:pt idx="8">
                  <c:v>8.5000000000000006E-2</c:v>
                </c:pt>
                <c:pt idx="9">
                  <c:v>7.2999999999999995E-2</c:v>
                </c:pt>
                <c:pt idx="10">
                  <c:v>7.3999999999999996E-2</c:v>
                </c:pt>
                <c:pt idx="11">
                  <c:v>8.2000000000000003E-2</c:v>
                </c:pt>
                <c:pt idx="12">
                  <c:v>3.7999999999999999E-2</c:v>
                </c:pt>
                <c:pt idx="13">
                  <c:v>4.4999999999999998E-2</c:v>
                </c:pt>
                <c:pt idx="14">
                  <c:v>4.4999999999999998E-2</c:v>
                </c:pt>
                <c:pt idx="15">
                  <c:v>5.5E-2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7BA2-49AB-96F7-716B9CBA886E}"/>
            </c:ext>
          </c:extLst>
        </c:ser>
        <c:ser>
          <c:idx val="2"/>
          <c:order val="2"/>
          <c:tx>
            <c:strRef>
              <c:f>Sheet7!$E$2</c:f>
              <c:strCache>
                <c:ptCount val="1"/>
              </c:strCache>
            </c:strRef>
          </c:tx>
          <c:spPr>
            <a:ln>
              <a:solidFill>
                <a:srgbClr val="FF6600"/>
              </a:solidFill>
            </a:ln>
          </c:spPr>
          <c:marker>
            <c:spPr>
              <a:solidFill>
                <a:srgbClr val="FF6600"/>
              </a:solidFill>
              <a:ln>
                <a:solidFill>
                  <a:srgbClr val="FF6600"/>
                </a:solidFill>
              </a:ln>
            </c:spPr>
          </c:marker>
          <c:dPt>
            <c:idx val="0"/>
            <c:marker>
              <c:symbol val="square"/>
              <c:size val="6"/>
              <c:spPr>
                <a:solidFill>
                  <a:srgbClr val="0070C0"/>
                </a:solidFill>
                <a:ln w="28575">
                  <a:solidFill>
                    <a:srgbClr val="0070C0"/>
                  </a:solidFill>
                </a:ln>
              </c:spPr>
            </c:marker>
            <c:bubble3D val="0"/>
            <c:spPr>
              <a:ln w="28575"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19-7BA2-49AB-96F7-716B9CBA886E}"/>
              </c:ext>
            </c:extLst>
          </c:dPt>
          <c:dPt>
            <c:idx val="1"/>
            <c:marker>
              <c:symbol val="x"/>
              <c:size val="7"/>
              <c:spPr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c:spPr>
            </c:marker>
            <c:bubble3D val="0"/>
            <c:spPr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1B-7BA2-49AB-96F7-716B9CBA886E}"/>
              </c:ext>
            </c:extLst>
          </c:dPt>
          <c:dPt>
            <c:idx val="2"/>
            <c:marker>
              <c:symbol val="x"/>
              <c:size val="7"/>
              <c:spPr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c:spPr>
            </c:marker>
            <c:bubble3D val="0"/>
            <c:spPr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1D-7BA2-49AB-96F7-716B9CBA886E}"/>
              </c:ext>
            </c:extLst>
          </c:dPt>
          <c:dPt>
            <c:idx val="3"/>
            <c:marker>
              <c:symbol val="x"/>
              <c:size val="7"/>
              <c:spPr>
                <a:solidFill>
                  <a:srgbClr val="0070C0"/>
                </a:solidFill>
                <a:ln w="9525">
                  <a:solidFill>
                    <a:srgbClr val="0070C0"/>
                  </a:solidFill>
                </a:ln>
              </c:spPr>
            </c:marker>
            <c:bubble3D val="0"/>
            <c:spPr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1F-7BA2-49AB-96F7-716B9CBA886E}"/>
              </c:ext>
            </c:extLst>
          </c:dPt>
          <c:dPt>
            <c:idx val="4"/>
            <c:marker>
              <c:symbol val="x"/>
              <c:size val="7"/>
              <c:spPr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c:spPr>
            </c:marker>
            <c:bubble3D val="0"/>
            <c:spPr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21-7BA2-49AB-96F7-716B9CBA886E}"/>
              </c:ext>
            </c:extLst>
          </c:dPt>
          <c:dPt>
            <c:idx val="5"/>
            <c:marker>
              <c:symbol val="x"/>
              <c:size val="7"/>
              <c:spPr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c:spPr>
            </c:marker>
            <c:bubble3D val="0"/>
            <c:spPr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23-7BA2-49AB-96F7-716B9CBA886E}"/>
              </c:ext>
            </c:extLst>
          </c:dPt>
          <c:dPt>
            <c:idx val="6"/>
            <c:marker>
              <c:symbol val="x"/>
              <c:size val="7"/>
              <c:spPr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c:spPr>
            </c:marker>
            <c:bubble3D val="0"/>
            <c:spPr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25-7BA2-49AB-96F7-716B9CBA886E}"/>
              </c:ext>
            </c:extLst>
          </c:dPt>
          <c:dPt>
            <c:idx val="7"/>
            <c:marker>
              <c:symbol val="triangle"/>
              <c:size val="8"/>
            </c:marker>
            <c:bubble3D val="0"/>
            <c:extLst>
              <c:ext xmlns:c16="http://schemas.microsoft.com/office/drawing/2014/chart" uri="{C3380CC4-5D6E-409C-BE32-E72D297353CC}">
                <c16:uniqueId val="{00000026-7BA2-49AB-96F7-716B9CBA886E}"/>
              </c:ext>
            </c:extLst>
          </c:dPt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27-7BA2-49AB-96F7-716B9CBA886E}"/>
              </c:ext>
            </c:extLst>
          </c:dPt>
          <c:dPt>
            <c:idx val="9"/>
            <c:bubble3D val="0"/>
            <c:extLst>
              <c:ext xmlns:c16="http://schemas.microsoft.com/office/drawing/2014/chart" uri="{C3380CC4-5D6E-409C-BE32-E72D297353CC}">
                <c16:uniqueId val="{00000028-7BA2-49AB-96F7-716B9CBA886E}"/>
              </c:ext>
            </c:extLst>
          </c:dPt>
          <c:dPt>
            <c:idx val="10"/>
            <c:bubble3D val="0"/>
            <c:extLst>
              <c:ext xmlns:c16="http://schemas.microsoft.com/office/drawing/2014/chart" uri="{C3380CC4-5D6E-409C-BE32-E72D297353CC}">
                <c16:uniqueId val="{00000029-7BA2-49AB-96F7-716B9CBA886E}"/>
              </c:ext>
            </c:extLst>
          </c:dPt>
          <c:dPt>
            <c:idx val="11"/>
            <c:bubble3D val="0"/>
            <c:extLst>
              <c:ext xmlns:c16="http://schemas.microsoft.com/office/drawing/2014/chart" uri="{C3380CC4-5D6E-409C-BE32-E72D297353CC}">
                <c16:uniqueId val="{0000002A-7BA2-49AB-96F7-716B9CBA886E}"/>
              </c:ext>
            </c:extLst>
          </c:dPt>
          <c:dPt>
            <c:idx val="12"/>
            <c:bubble3D val="0"/>
            <c:extLst>
              <c:ext xmlns:c16="http://schemas.microsoft.com/office/drawing/2014/chart" uri="{C3380CC4-5D6E-409C-BE32-E72D297353CC}">
                <c16:uniqueId val="{0000002B-7BA2-49AB-96F7-716B9CBA886E}"/>
              </c:ext>
            </c:extLst>
          </c:dPt>
          <c:dPt>
            <c:idx val="13"/>
            <c:bubble3D val="0"/>
            <c:extLst>
              <c:ext xmlns:c16="http://schemas.microsoft.com/office/drawing/2014/chart" uri="{C3380CC4-5D6E-409C-BE32-E72D297353CC}">
                <c16:uniqueId val="{0000002C-7BA2-49AB-96F7-716B9CBA886E}"/>
              </c:ext>
            </c:extLst>
          </c:dPt>
          <c:dLbls>
            <c:dLbl>
              <c:idx val="0"/>
              <c:layout>
                <c:manualLayout>
                  <c:x val="-2.0355600199984041E-2"/>
                  <c:y val="-3.15552253713950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7BA2-49AB-96F7-716B9CBA886E}"/>
                </c:ext>
              </c:extLst>
            </c:dLbl>
            <c:dLbl>
              <c:idx val="1"/>
              <c:layout>
                <c:manualLayout>
                  <c:x val="-1.4539714428560028E-2"/>
                  <c:y val="3.15552253713950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7BA2-49AB-96F7-716B9CBA886E}"/>
                </c:ext>
              </c:extLst>
            </c:dLbl>
            <c:dLbl>
              <c:idx val="2"/>
              <c:layout>
                <c:manualLayout>
                  <c:x val="-5.8158857714240113E-3"/>
                  <c:y val="2.6296021142829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7BA2-49AB-96F7-716B9CBA886E}"/>
                </c:ext>
              </c:extLst>
            </c:dLbl>
            <c:dLbl>
              <c:idx val="3"/>
              <c:layout>
                <c:manualLayout>
                  <c:x val="-4.3619143285680622E-3"/>
                  <c:y val="5.25920422856584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7BA2-49AB-96F7-716B9CBA886E}"/>
                </c:ext>
              </c:extLst>
            </c:dLbl>
            <c:dLbl>
              <c:idx val="4"/>
              <c:layout>
                <c:manualLayout>
                  <c:x val="-3.1987371742832067E-2"/>
                  <c:y val="3.6814429599960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7BA2-49AB-96F7-716B9CBA886E}"/>
                </c:ext>
              </c:extLst>
            </c:dLbl>
            <c:dLbl>
              <c:idx val="6"/>
              <c:layout>
                <c:manualLayout>
                  <c:x val="-3.829692038352165E-2"/>
                  <c:y val="3.25499286262899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7BA2-49AB-96F7-716B9CBA886E}"/>
                </c:ext>
              </c:extLst>
            </c:dLbl>
            <c:dLbl>
              <c:idx val="7"/>
              <c:layout>
                <c:manualLayout>
                  <c:x val="-3.9696087227603878E-2"/>
                  <c:y val="-4.11821805835457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7BA2-49AB-96F7-716B9CBA886E}"/>
                </c:ext>
              </c:extLst>
            </c:dLbl>
            <c:dLbl>
              <c:idx val="8"/>
              <c:layout>
                <c:manualLayout>
                  <c:x val="-3.78032854818353E-2"/>
                  <c:y val="3.0293476888797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7BA2-49AB-96F7-716B9CBA886E}"/>
                </c:ext>
              </c:extLst>
            </c:dLbl>
            <c:dLbl>
              <c:idx val="9"/>
              <c:layout>
                <c:manualLayout>
                  <c:x val="-2.9353634103316768E-2"/>
                  <c:y val="3.66253161785223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7BA2-49AB-96F7-716B9CBA886E}"/>
                </c:ext>
              </c:extLst>
            </c:dLbl>
            <c:dLbl>
              <c:idx val="10"/>
              <c:layout>
                <c:manualLayout>
                  <c:x val="-3.1822759051992881E-2"/>
                  <c:y val="4.12219547583414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7BA2-49AB-96F7-716B9CBA886E}"/>
                </c:ext>
              </c:extLst>
            </c:dLbl>
            <c:dLbl>
              <c:idx val="11"/>
              <c:layout>
                <c:manualLayout>
                  <c:x val="-3.6897753539439582E-2"/>
                  <c:y val="3.47364615512472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7BA2-49AB-96F7-716B9CBA886E}"/>
                </c:ext>
              </c:extLst>
            </c:dLbl>
            <c:dLbl>
              <c:idx val="12"/>
              <c:layout>
                <c:manualLayout>
                  <c:x val="-2.789969814017864E-2"/>
                  <c:y val="3.27860616219195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7BA2-49AB-96F7-716B9CBA886E}"/>
                </c:ext>
              </c:extLst>
            </c:dLbl>
            <c:dLbl>
              <c:idx val="13"/>
              <c:layout>
                <c:manualLayout>
                  <c:x val="-2.7625496129807438E-2"/>
                  <c:y val="3.59169171916333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7BA2-49AB-96F7-716B9CBA886E}"/>
                </c:ext>
              </c:extLst>
            </c:dLbl>
            <c:dLbl>
              <c:idx val="14"/>
              <c:layout>
                <c:manualLayout>
                  <c:x val="-2.5650006082817561E-2"/>
                  <c:y val="3.98788436768168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7BA2-49AB-96F7-716B9CBA88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latin typeface="Gill Sans MT" panose="020B0502020104020203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Sheet7!$B$4:$B$19</c:f>
              <c:strCache>
                <c:ptCount val="16"/>
                <c:pt idx="0">
                  <c:v>FY 2013</c:v>
                </c:pt>
                <c:pt idx="1">
                  <c:v>FY 2014</c:v>
                </c:pt>
                <c:pt idx="2">
                  <c:v>FY 2015</c:v>
                </c:pt>
                <c:pt idx="3">
                  <c:v>FY 2016</c:v>
                </c:pt>
                <c:pt idx="4">
                  <c:v>FY 2017</c:v>
                </c:pt>
                <c:pt idx="5">
                  <c:v>FY 2018</c:v>
                </c:pt>
                <c:pt idx="6">
                  <c:v>FY 2019</c:v>
                </c:pt>
                <c:pt idx="7">
                  <c:v>FY 2020</c:v>
                </c:pt>
                <c:pt idx="8">
                  <c:v>FY 2021</c:v>
                </c:pt>
                <c:pt idx="9">
                  <c:v>FY 2022</c:v>
                </c:pt>
                <c:pt idx="10">
                  <c:v>FY 2023</c:v>
                </c:pt>
                <c:pt idx="11">
                  <c:v>FY 2024</c:v>
                </c:pt>
                <c:pt idx="12">
                  <c:v>FY 2025</c:v>
                </c:pt>
                <c:pt idx="13">
                  <c:v>FY 2026</c:v>
                </c:pt>
                <c:pt idx="14">
                  <c:v>FY 2027</c:v>
                </c:pt>
                <c:pt idx="15">
                  <c:v>FY 2028</c:v>
                </c:pt>
              </c:strCache>
            </c:strRef>
          </c:cat>
          <c:val>
            <c:numRef>
              <c:f>Sheet7!$E$4:$E$18</c:f>
              <c:numCache>
                <c:formatCode>0.0%</c:formatCode>
                <c:ptCount val="15"/>
                <c:pt idx="0">
                  <c:v>8.4000000000000005E-2</c:v>
                </c:pt>
                <c:pt idx="1">
                  <c:v>7.5999999999999998E-2</c:v>
                </c:pt>
                <c:pt idx="2">
                  <c:v>0.113</c:v>
                </c:pt>
                <c:pt idx="3">
                  <c:v>0.13700000000000001</c:v>
                </c:pt>
                <c:pt idx="4">
                  <c:v>5.0999999999999997E-2</c:v>
                </c:pt>
                <c:pt idx="5">
                  <c:v>6.2E-2</c:v>
                </c:pt>
                <c:pt idx="6">
                  <c:v>5.8999999999999997E-2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E-7BA2-49AB-96F7-716B9CBA88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7178512"/>
        <c:axId val="427174984"/>
      </c:lineChart>
      <c:catAx>
        <c:axId val="4271785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Gill Sans MT" panose="020B0502020104020203" pitchFamily="34" charset="0"/>
              </a:defRPr>
            </a:pPr>
            <a:endParaRPr lang="en-US"/>
          </a:p>
        </c:txPr>
        <c:crossAx val="427174984"/>
        <c:crosses val="autoZero"/>
        <c:auto val="1"/>
        <c:lblAlgn val="ctr"/>
        <c:lblOffset val="100"/>
        <c:noMultiLvlLbl val="0"/>
      </c:catAx>
      <c:valAx>
        <c:axId val="427174984"/>
        <c:scaling>
          <c:orientation val="minMax"/>
          <c:max val="0.16000000000000003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>
                    <a:latin typeface="Gill Sans MT" panose="020B0502020104020203" pitchFamily="34" charset="0"/>
                  </a:defRPr>
                </a:pPr>
                <a:r>
                  <a:rPr lang="en-US" sz="1000" b="0" dirty="0">
                    <a:latin typeface="Gill Sans MT" panose="020B0502020104020203" pitchFamily="34" charset="0"/>
                  </a:rPr>
                  <a:t>Residential</a:t>
                </a:r>
                <a:r>
                  <a:rPr lang="en-US" sz="1000" b="0" baseline="0" dirty="0">
                    <a:latin typeface="Gill Sans MT" panose="020B0502020104020203" pitchFamily="34" charset="0"/>
                  </a:rPr>
                  <a:t> Bill Increase (%)</a:t>
                </a:r>
                <a:endParaRPr lang="en-US" sz="1000" b="0" dirty="0">
                  <a:latin typeface="Gill Sans MT" panose="020B0502020104020203" pitchFamily="34" charset="0"/>
                </a:endParaRPr>
              </a:p>
            </c:rich>
          </c:tx>
          <c:overlay val="0"/>
        </c:title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Gill Sans MT" panose="020B0502020104020203" pitchFamily="34" charset="0"/>
              </a:defRPr>
            </a:pPr>
            <a:endParaRPr lang="en-US"/>
          </a:p>
        </c:txPr>
        <c:crossAx val="427178512"/>
        <c:crosses val="autoZero"/>
        <c:crossBetween val="between"/>
        <c:majorUnit val="2.0000000000000004E-2"/>
      </c:valAx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7.7158877492054301E-2"/>
          <c:y val="0.94023741832948871"/>
          <c:w val="0.89999990495597559"/>
          <c:h val="4.6469633778238879E-2"/>
        </c:manualLayout>
      </c:layout>
      <c:overlay val="0"/>
      <c:txPr>
        <a:bodyPr/>
        <a:lstStyle/>
        <a:p>
          <a:pPr>
            <a:defRPr sz="1000">
              <a:latin typeface="Gill Sans MT" panose="020B0502020104020203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800">
          <a:latin typeface="Calibri" pitchFamily="34" charset="0"/>
          <a:cs typeface="Calibri" pitchFamily="34" charset="0"/>
        </a:defRPr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929938815685932"/>
          <c:y val="8.1822715475526275E-2"/>
          <c:w val="0.83270810341275314"/>
          <c:h val="0.7148829471055721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'CRIAC Mthly FY19-28 wShift'!$C$100</c:f>
              <c:strCache>
                <c:ptCount val="1"/>
                <c:pt idx="0">
                  <c:v>FY 2019 - FY 2028 Approved Plan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2.2176308539944905E-3"/>
                  <c:y val="2.2505265836375679E-4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100" b="0" i="0" u="none" strike="noStrike" baseline="0">
                      <a:solidFill>
                        <a:srgbClr val="000000"/>
                      </a:solidFill>
                      <a:latin typeface="Gill Sans MT"/>
                      <a:ea typeface="Gill Sans MT"/>
                      <a:cs typeface="Gill Sans MT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6A8-4232-9D3E-23C9D768B2EC}"/>
                </c:ext>
              </c:extLst>
            </c:dLbl>
            <c:dLbl>
              <c:idx val="1"/>
              <c:layout>
                <c:manualLayout>
                  <c:x val="1.8474653478232576E-3"/>
                  <c:y val="5.0126050222177362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100" b="0" i="0" u="none" strike="noStrike" baseline="0">
                      <a:solidFill>
                        <a:srgbClr val="000000"/>
                      </a:solidFill>
                      <a:latin typeface="Gill Sans MT"/>
                      <a:ea typeface="Gill Sans MT"/>
                      <a:cs typeface="Gill Sans MT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6A8-4232-9D3E-23C9D768B2EC}"/>
                </c:ext>
              </c:extLst>
            </c:dLbl>
            <c:dLbl>
              <c:idx val="2"/>
              <c:layout>
                <c:manualLayout>
                  <c:x val="-8.4022038567493115E-4"/>
                  <c:y val="5.1249428650861212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100" b="0" i="0" u="none" strike="noStrike" baseline="0">
                      <a:solidFill>
                        <a:srgbClr val="000000"/>
                      </a:solidFill>
                      <a:latin typeface="Gill Sans MT"/>
                      <a:ea typeface="Gill Sans MT"/>
                      <a:cs typeface="Gill Sans MT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6A8-4232-9D3E-23C9D768B2EC}"/>
                </c:ext>
              </c:extLst>
            </c:dLbl>
            <c:dLbl>
              <c:idx val="3"/>
              <c:layout>
                <c:manualLayout>
                  <c:x val="1.7803301446823279E-3"/>
                  <c:y val="7.518719047013199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100" b="0" i="0" u="none" strike="noStrike" baseline="0">
                      <a:solidFill>
                        <a:srgbClr val="000000"/>
                      </a:solidFill>
                      <a:latin typeface="Gill Sans MT"/>
                      <a:ea typeface="Gill Sans MT"/>
                      <a:cs typeface="Gill Sans MT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6A8-4232-9D3E-23C9D768B2EC}"/>
                </c:ext>
              </c:extLst>
            </c:dLbl>
            <c:dLbl>
              <c:idx val="4"/>
              <c:layout>
                <c:manualLayout>
                  <c:x val="1.9146005509641873E-3"/>
                  <c:y val="2.731166683159219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100" b="0" i="0" u="none" strike="noStrike" baseline="0">
                      <a:solidFill>
                        <a:srgbClr val="000000"/>
                      </a:solidFill>
                      <a:latin typeface="Gill Sans MT"/>
                      <a:ea typeface="Gill Sans MT"/>
                      <a:cs typeface="Gill Sans MT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6A8-4232-9D3E-23C9D768B2EC}"/>
                </c:ext>
              </c:extLst>
            </c:dLbl>
            <c:dLbl>
              <c:idx val="5"/>
              <c:layout>
                <c:manualLayout>
                  <c:x val="7.3571072211014946E-3"/>
                  <c:y val="7.5187190470131548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100" b="0" i="0" u="none" strike="noStrike" baseline="0">
                      <a:solidFill>
                        <a:srgbClr val="000000"/>
                      </a:solidFill>
                      <a:latin typeface="Gill Sans MT"/>
                      <a:ea typeface="Gill Sans MT"/>
                      <a:cs typeface="Gill Sans MT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6A8-4232-9D3E-23C9D768B2EC}"/>
                </c:ext>
              </c:extLst>
            </c:dLbl>
            <c:dLbl>
              <c:idx val="6"/>
              <c:layout>
                <c:manualLayout>
                  <c:x val="-8.4022038567493115E-4"/>
                  <c:y val="5.1249428650861212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100" b="0" i="0" u="none" strike="noStrike" baseline="0">
                      <a:solidFill>
                        <a:srgbClr val="000000"/>
                      </a:solidFill>
                      <a:latin typeface="Gill Sans MT"/>
                      <a:ea typeface="Gill Sans MT"/>
                      <a:cs typeface="Gill Sans MT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6A8-4232-9D3E-23C9D768B2EC}"/>
                </c:ext>
              </c:extLst>
            </c:dLbl>
            <c:dLbl>
              <c:idx val="7"/>
              <c:layout>
                <c:manualLayout>
                  <c:x val="4.7005487950359742E-4"/>
                  <c:y val="-2.0563856806948043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100" b="0" i="0" u="none" strike="noStrike" baseline="0">
                      <a:solidFill>
                        <a:srgbClr val="000000"/>
                      </a:solidFill>
                      <a:latin typeface="Gill Sans MT"/>
                      <a:ea typeface="Gill Sans MT"/>
                      <a:cs typeface="Gill Sans MT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6A8-4232-9D3E-23C9D768B2EC}"/>
                </c:ext>
              </c:extLst>
            </c:dLbl>
            <c:dLbl>
              <c:idx val="8"/>
              <c:layout>
                <c:manualLayout>
                  <c:x val="1.9818442116223078E-3"/>
                  <c:y val="3.373905012322293E-4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100" b="0" i="0" u="none" strike="noStrike" baseline="0">
                      <a:solidFill>
                        <a:srgbClr val="000000"/>
                      </a:solidFill>
                      <a:latin typeface="Gill Sans MT"/>
                      <a:ea typeface="Gill Sans MT"/>
                      <a:cs typeface="Gill Sans MT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6A8-4232-9D3E-23C9D768B2EC}"/>
                </c:ext>
              </c:extLst>
            </c:dLbl>
            <c:dLbl>
              <c:idx val="9"/>
              <c:layout>
                <c:manualLayout>
                  <c:x val="2.048979414763237E-3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100" b="0" i="0" u="none" strike="noStrike" baseline="0">
                      <a:solidFill>
                        <a:srgbClr val="000000"/>
                      </a:solidFill>
                      <a:latin typeface="Gill Sans MT"/>
                      <a:ea typeface="Gill Sans MT"/>
                      <a:cs typeface="Gill Sans MT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6A8-4232-9D3E-23C9D768B2EC}"/>
                </c:ext>
              </c:extLst>
            </c:dLbl>
            <c:dLbl>
              <c:idx val="10"/>
              <c:layout>
                <c:manualLayout>
                  <c:x val="9.6418732782369149E-3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100" b="0" i="0" u="none" strike="noStrike" baseline="0">
                      <a:solidFill>
                        <a:srgbClr val="000000"/>
                      </a:solidFill>
                      <a:latin typeface="Gill Sans MT"/>
                      <a:ea typeface="Gill Sans MT"/>
                      <a:cs typeface="Gill Sans MT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6A8-4232-9D3E-23C9D768B2EC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Gill Sans MT"/>
                    <a:ea typeface="Gill Sans MT"/>
                    <a:cs typeface="Gill Sans M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'CRIAC Mthly FY19-28 wShift'!$N$93:$W$93</c:f>
              <c:strCache>
                <c:ptCount val="10"/>
                <c:pt idx="0">
                  <c:v>FY 2019</c:v>
                </c:pt>
                <c:pt idx="1">
                  <c:v>FY 2020</c:v>
                </c:pt>
                <c:pt idx="2">
                  <c:v>FY 2021</c:v>
                </c:pt>
                <c:pt idx="3">
                  <c:v>FY 2022</c:v>
                </c:pt>
                <c:pt idx="4">
                  <c:v>FY 2023</c:v>
                </c:pt>
                <c:pt idx="5">
                  <c:v>FY 2024</c:v>
                </c:pt>
                <c:pt idx="6">
                  <c:v>FY 2025</c:v>
                </c:pt>
                <c:pt idx="7">
                  <c:v>FY 2026</c:v>
                </c:pt>
                <c:pt idx="8">
                  <c:v>FY 2027</c:v>
                </c:pt>
                <c:pt idx="9">
                  <c:v>FY 2028</c:v>
                </c:pt>
              </c:strCache>
            </c:strRef>
          </c:cat>
          <c:val>
            <c:numRef>
              <c:f>'CRIAC Mthly FY19-28 wShift'!$N$100:$W$100</c:f>
              <c:numCache>
                <c:formatCode>"$"#,##0.00</c:formatCode>
                <c:ptCount val="10"/>
                <c:pt idx="0">
                  <c:v>23</c:v>
                </c:pt>
                <c:pt idx="1">
                  <c:v>20.94</c:v>
                </c:pt>
                <c:pt idx="2">
                  <c:v>20.95</c:v>
                </c:pt>
                <c:pt idx="3">
                  <c:v>19.850000000000001</c:v>
                </c:pt>
                <c:pt idx="4">
                  <c:v>21.45</c:v>
                </c:pt>
                <c:pt idx="5">
                  <c:v>25.28</c:v>
                </c:pt>
                <c:pt idx="6">
                  <c:v>24.35</c:v>
                </c:pt>
                <c:pt idx="7">
                  <c:v>25.06</c:v>
                </c:pt>
                <c:pt idx="8">
                  <c:v>25.73</c:v>
                </c:pt>
                <c:pt idx="9">
                  <c:v>29.31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96A8-4232-9D3E-23C9D768B2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22839456"/>
        <c:axId val="1"/>
      </c:barChart>
      <c:catAx>
        <c:axId val="1122839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Gill Sans MT"/>
                <a:ea typeface="Gill Sans MT"/>
                <a:cs typeface="Gill Sans MT"/>
              </a:defRPr>
            </a:pPr>
            <a:endParaRPr lang="en-US"/>
          </a:p>
        </c:txPr>
        <c:crossAx val="1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  <c:max val="50"/>
        </c:scaling>
        <c:delete val="0"/>
        <c:axPos val="l"/>
        <c:title>
          <c:tx>
            <c:rich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Gill Sans MT"/>
                    <a:ea typeface="Gill Sans MT"/>
                    <a:cs typeface="Gill Sans MT"/>
                  </a:defRPr>
                </a:pPr>
                <a:r>
                  <a:rPr lang="en-US" dirty="0"/>
                  <a:t>Clean  Rivers IAC</a:t>
                </a:r>
              </a:p>
            </c:rich>
          </c:tx>
          <c:layout>
            <c:manualLayout>
              <c:xMode val="edge"/>
              <c:yMode val="edge"/>
              <c:x val="1.3588208498731047E-2"/>
              <c:y val="0.27812701150237729"/>
            </c:manualLayout>
          </c:layout>
          <c:overlay val="0"/>
        </c:title>
        <c:numFmt formatCode="\$#,##0.00_);\(\$#,##0.00\)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Gill Sans MT"/>
                <a:ea typeface="Gill Sans MT"/>
                <a:cs typeface="Gill Sans MT"/>
              </a:defRPr>
            </a:pPr>
            <a:endParaRPr lang="en-US"/>
          </a:p>
        </c:txPr>
        <c:crossAx val="11228394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925" b="0" i="0" u="none" strike="noStrike" baseline="0">
                <a:solidFill>
                  <a:srgbClr val="000000"/>
                </a:solidFill>
                <a:latin typeface="Gill Sans MT"/>
                <a:ea typeface="Gill Sans MT"/>
                <a:cs typeface="Gill Sans MT"/>
              </a:defRPr>
            </a:pPr>
            <a:endParaRPr lang="en-US"/>
          </a:p>
        </c:txPr>
      </c:legendEntry>
      <c:layout>
        <c:manualLayout>
          <c:xMode val="edge"/>
          <c:yMode val="edge"/>
          <c:x val="0.1422297526575515"/>
          <c:y val="0.90702466851620422"/>
          <c:w val="0.70964252402333994"/>
          <c:h val="6.7669225368372943E-2"/>
        </c:manualLayout>
      </c:layout>
      <c:overlay val="0"/>
      <c:spPr>
        <a:ln>
          <a:noFill/>
        </a:ln>
      </c:spPr>
      <c:txPr>
        <a:bodyPr/>
        <a:lstStyle/>
        <a:p>
          <a:pPr>
            <a:defRPr sz="925" b="0" i="0" u="none" strike="noStrike" baseline="0">
              <a:solidFill>
                <a:srgbClr val="000000"/>
              </a:solidFill>
              <a:latin typeface="Gill Sans MT"/>
              <a:ea typeface="Gill Sans MT"/>
              <a:cs typeface="Gill Sans MT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4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4084174450976555E-2"/>
          <c:y val="6.5494851074579655E-2"/>
          <c:w val="0.9149767153205195"/>
          <c:h val="0.6213378756300593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'G:\DC Water\Rate Survey\Nov 2018\[DC Rate Survey 4.29.2016_6.20Ccf w   Assist Prog n MultiYr Ratesetting.xls]Discount Progs'!$B$6</c:f>
              <c:strCache>
                <c:ptCount val="1"/>
                <c:pt idx="0">
                  <c:v>Reduced Bill</c:v>
                </c:pt>
              </c:strCache>
            </c:strRef>
          </c:tx>
          <c:spPr>
            <a:solidFill>
              <a:srgbClr val="548DD4">
                <a:lumMod val="75000"/>
              </a:srgbClr>
            </a:solidFill>
          </c:spPr>
          <c:invertIfNegative val="0"/>
          <c:cat>
            <c:strRef>
              <c:f>'[DC Water Rate Survey 1.8.19 Assit Prog_Backup for DC Water.xls]Discount Progs'!$A$7:$A$18</c:f>
              <c:strCache>
                <c:ptCount val="12"/>
                <c:pt idx="0">
                  <c:v>Miami</c:v>
                </c:pt>
                <c:pt idx="1">
                  <c:v>New York</c:v>
                </c:pt>
                <c:pt idx="2">
                  <c:v>WSSC</c:v>
                </c:pt>
                <c:pt idx="3">
                  <c:v>Philadelphia </c:v>
                </c:pt>
                <c:pt idx="4">
                  <c:v>Boston *</c:v>
                </c:pt>
                <c:pt idx="5">
                  <c:v>Baltimore</c:v>
                </c:pt>
                <c:pt idx="6">
                  <c:v>Cleveland</c:v>
                </c:pt>
                <c:pt idx="7">
                  <c:v>DC Water (w District Fees)</c:v>
                </c:pt>
                <c:pt idx="8">
                  <c:v>Atlanta*</c:v>
                </c:pt>
                <c:pt idx="9">
                  <c:v>Pittsburgh</c:v>
                </c:pt>
                <c:pt idx="10">
                  <c:v>San Francisco</c:v>
                </c:pt>
                <c:pt idx="11">
                  <c:v>Seattle</c:v>
                </c:pt>
              </c:strCache>
            </c:strRef>
          </c:cat>
          <c:val>
            <c:numRef>
              <c:f>'[DC Water Rate Survey 1.8.19 Assit Prog_Backup for DC Water.xls]Discount Progs'!$B$7:$B$18</c:f>
              <c:numCache>
                <c:formatCode>0</c:formatCode>
                <c:ptCount val="12"/>
                <c:pt idx="0">
                  <c:v>43.488244000000009</c:v>
                </c:pt>
                <c:pt idx="1">
                  <c:v>52.968700000000005</c:v>
                </c:pt>
                <c:pt idx="2">
                  <c:v>57.274360000000001</c:v>
                </c:pt>
                <c:pt idx="3">
                  <c:v>18.623600000000003</c:v>
                </c:pt>
                <c:pt idx="4">
                  <c:v>77.348908333333327</c:v>
                </c:pt>
                <c:pt idx="5">
                  <c:v>74.137933333333336</c:v>
                </c:pt>
                <c:pt idx="6">
                  <c:v>63.977346666666662</c:v>
                </c:pt>
                <c:pt idx="7">
                  <c:v>45.156000000000006</c:v>
                </c:pt>
                <c:pt idx="8">
                  <c:v>111.39</c:v>
                </c:pt>
                <c:pt idx="9">
                  <c:v>104.49299999999999</c:v>
                </c:pt>
                <c:pt idx="10">
                  <c:v>98.387619999999998</c:v>
                </c:pt>
                <c:pt idx="11">
                  <c:v>81.121916666666664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16-4497-9E78-13FC1561580E}"/>
            </c:ext>
          </c:extLst>
        </c:ser>
        <c:ser>
          <c:idx val="1"/>
          <c:order val="1"/>
          <c:tx>
            <c:strRef>
              <c:f>'G:\DC Water\Rate Survey\Nov 2018\[DC Rate Survey 4.29.2016_6.20Ccf w   Assist Prog n MultiYr Ratesetting.xls]Discount Progs'!$C$6</c:f>
              <c:strCache>
                <c:ptCount val="1"/>
                <c:pt idx="0">
                  <c:v>Discount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strRef>
              <c:f>'[DC Water Rate Survey 1.8.19 Assit Prog_Backup for DC Water.xls]Discount Progs'!$A$7:$A$18</c:f>
              <c:strCache>
                <c:ptCount val="12"/>
                <c:pt idx="0">
                  <c:v>Miami</c:v>
                </c:pt>
                <c:pt idx="1">
                  <c:v>New York</c:v>
                </c:pt>
                <c:pt idx="2">
                  <c:v>WSSC</c:v>
                </c:pt>
                <c:pt idx="3">
                  <c:v>Philadelphia </c:v>
                </c:pt>
                <c:pt idx="4">
                  <c:v>Boston *</c:v>
                </c:pt>
                <c:pt idx="5">
                  <c:v>Baltimore</c:v>
                </c:pt>
                <c:pt idx="6">
                  <c:v>Cleveland</c:v>
                </c:pt>
                <c:pt idx="7">
                  <c:v>DC Water (w District Fees)</c:v>
                </c:pt>
                <c:pt idx="8">
                  <c:v>Atlanta*</c:v>
                </c:pt>
                <c:pt idx="9">
                  <c:v>Pittsburgh</c:v>
                </c:pt>
                <c:pt idx="10">
                  <c:v>San Francisco</c:v>
                </c:pt>
                <c:pt idx="11">
                  <c:v>Seattle</c:v>
                </c:pt>
              </c:strCache>
            </c:strRef>
          </c:cat>
          <c:val>
            <c:numRef>
              <c:f>'[DC Water Rate Survey 1.8.19 Assit Prog_Backup for DC Water.xls]Discount Progs'!$C$7:$C$18</c:f>
              <c:numCache>
                <c:formatCode>0</c:formatCode>
                <c:ptCount val="12"/>
                <c:pt idx="0">
                  <c:v>0</c:v>
                </c:pt>
                <c:pt idx="1">
                  <c:v>9.6574999999999989</c:v>
                </c:pt>
                <c:pt idx="2">
                  <c:v>14</c:v>
                </c:pt>
                <c:pt idx="3">
                  <c:v>56.98</c:v>
                </c:pt>
                <c:pt idx="4">
                  <c:v>0</c:v>
                </c:pt>
                <c:pt idx="5">
                  <c:v>19.666666666666671</c:v>
                </c:pt>
                <c:pt idx="6">
                  <c:v>41.15145333333335</c:v>
                </c:pt>
                <c:pt idx="7">
                  <c:v>63.16</c:v>
                </c:pt>
                <c:pt idx="8">
                  <c:v>0</c:v>
                </c:pt>
                <c:pt idx="9">
                  <c:v>25.480000000000018</c:v>
                </c:pt>
                <c:pt idx="10">
                  <c:v>36.187180000000012</c:v>
                </c:pt>
                <c:pt idx="11">
                  <c:v>81.121916666666664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16-4497-9E78-13FC156158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47790600"/>
        <c:axId val="1"/>
      </c:barChart>
      <c:catAx>
        <c:axId val="447790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15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/>
        <c:numFmt formatCode="&quot;$&quot;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4779060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7292729075296144"/>
          <c:y val="0.8601629985392244"/>
          <c:w val="0.24492262745788934"/>
          <c:h val="4.1431337966649683E-2"/>
        </c:manualLayout>
      </c:layout>
      <c:overlay val="0"/>
      <c:spPr>
        <a:ln>
          <a:solidFill>
            <a:schemeClr val="tx1"/>
          </a:solidFill>
        </a:ln>
      </c:spPr>
      <c:txPr>
        <a:bodyPr/>
        <a:lstStyle/>
        <a:p>
          <a:pPr>
            <a:defRPr sz="71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  <c:userShapes r:id="rId3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EB08EE-E8CD-45AF-A236-85952489BB79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F7E66AAA-8794-4328-9791-55D6177DF3D6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/>
            <a:t>Reduced personnel costs, mainly the elimination of 63 aged vacancies </a:t>
          </a:r>
        </a:p>
      </dgm:t>
    </dgm:pt>
    <dgm:pt modelId="{B4AF2434-C17D-4812-AFE9-3B71DA675826}" type="parTrans" cxnId="{F8A5E243-0095-4C8A-BD5B-BC3BB902B633}">
      <dgm:prSet/>
      <dgm:spPr/>
      <dgm:t>
        <a:bodyPr/>
        <a:lstStyle/>
        <a:p>
          <a:endParaRPr lang="en-US"/>
        </a:p>
      </dgm:t>
    </dgm:pt>
    <dgm:pt modelId="{42E306D0-88B3-43EB-BA37-736254DD46F2}" type="sibTrans" cxnId="{F8A5E243-0095-4C8A-BD5B-BC3BB902B633}">
      <dgm:prSet/>
      <dgm:spPr/>
      <dgm:t>
        <a:bodyPr/>
        <a:lstStyle/>
        <a:p>
          <a:endParaRPr lang="en-US"/>
        </a:p>
      </dgm:t>
    </dgm:pt>
    <dgm:pt modelId="{6650CD56-692B-4898-ABC1-A9B8313BEEA8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/>
            <a:t>Reviewed chemical costs, made modest reduction and centralized a contingency</a:t>
          </a:r>
        </a:p>
      </dgm:t>
    </dgm:pt>
    <dgm:pt modelId="{46DE5948-5B29-45BB-9848-891042F699DD}" type="parTrans" cxnId="{44004745-BAE0-40A9-866D-F2F769F28371}">
      <dgm:prSet/>
      <dgm:spPr/>
      <dgm:t>
        <a:bodyPr/>
        <a:lstStyle/>
        <a:p>
          <a:endParaRPr lang="en-US"/>
        </a:p>
      </dgm:t>
    </dgm:pt>
    <dgm:pt modelId="{CB592383-2989-4EA0-A9BC-0B2F91532F17}" type="sibTrans" cxnId="{44004745-BAE0-40A9-866D-F2F769F28371}">
      <dgm:prSet/>
      <dgm:spPr/>
      <dgm:t>
        <a:bodyPr/>
        <a:lstStyle/>
        <a:p>
          <a:endParaRPr lang="en-US"/>
        </a:p>
      </dgm:t>
    </dgm:pt>
    <dgm:pt modelId="{CDFC3C74-10B1-467B-9192-B7723B7C72A3}">
      <dgm:prSet phldrT="[Text]"/>
      <dgm:spPr>
        <a:solidFill>
          <a:srgbClr val="0077C8"/>
        </a:solidFill>
      </dgm:spPr>
      <dgm:t>
        <a:bodyPr/>
        <a:lstStyle/>
        <a:p>
          <a:r>
            <a:rPr lang="en-US" dirty="0"/>
            <a:t>Worked with Washington Aqueduct to reduce their request</a:t>
          </a:r>
        </a:p>
      </dgm:t>
    </dgm:pt>
    <dgm:pt modelId="{4B01ECDB-A8B8-435F-8198-C3B3EF7C9BD0}" type="parTrans" cxnId="{8326A0C1-D231-4C16-9D94-F53F3544AC61}">
      <dgm:prSet/>
      <dgm:spPr/>
      <dgm:t>
        <a:bodyPr/>
        <a:lstStyle/>
        <a:p>
          <a:endParaRPr lang="en-US"/>
        </a:p>
      </dgm:t>
    </dgm:pt>
    <dgm:pt modelId="{69C8E16D-271D-439D-8691-49E6DEC2614D}" type="sibTrans" cxnId="{8326A0C1-D231-4C16-9D94-F53F3544AC61}">
      <dgm:prSet/>
      <dgm:spPr/>
      <dgm:t>
        <a:bodyPr/>
        <a:lstStyle/>
        <a:p>
          <a:endParaRPr lang="en-US"/>
        </a:p>
      </dgm:t>
    </dgm:pt>
    <dgm:pt modelId="{929B9960-EEDF-4C0E-BB5F-36EB2F38CCC7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/>
            <a:t>Across the board review of contractual costs</a:t>
          </a:r>
        </a:p>
      </dgm:t>
    </dgm:pt>
    <dgm:pt modelId="{0C5B5ECA-0B64-4090-873A-173821AEF0F0}" type="parTrans" cxnId="{9A943B48-1CEB-4BA3-8D93-38D6348DA854}">
      <dgm:prSet/>
      <dgm:spPr/>
      <dgm:t>
        <a:bodyPr/>
        <a:lstStyle/>
        <a:p>
          <a:endParaRPr lang="en-US"/>
        </a:p>
      </dgm:t>
    </dgm:pt>
    <dgm:pt modelId="{3D2BABCE-2623-4284-8DB1-2FA460D368B0}" type="sibTrans" cxnId="{9A943B48-1CEB-4BA3-8D93-38D6348DA854}">
      <dgm:prSet/>
      <dgm:spPr/>
      <dgm:t>
        <a:bodyPr/>
        <a:lstStyle/>
        <a:p>
          <a:endParaRPr lang="en-US"/>
        </a:p>
      </dgm:t>
    </dgm:pt>
    <dgm:pt modelId="{7B420C9D-B0ED-4E3E-BE5B-09805866499E}">
      <dgm:prSet phldrT="[Text]"/>
      <dgm:spPr>
        <a:solidFill>
          <a:srgbClr val="FF6600"/>
        </a:solidFill>
      </dgm:spPr>
      <dgm:t>
        <a:bodyPr/>
        <a:lstStyle/>
        <a:p>
          <a:r>
            <a:rPr lang="en-US" dirty="0"/>
            <a:t>Aligned budget with spending for core business functions (reduced reliance on professional consultants for IT, finance &amp; other contracts)</a:t>
          </a:r>
        </a:p>
      </dgm:t>
    </dgm:pt>
    <dgm:pt modelId="{DD4079B5-45B4-4FB6-91D9-E9E122E17AB8}" type="parTrans" cxnId="{6ADB2A74-A6DA-4C94-B228-18C6E942A99C}">
      <dgm:prSet/>
      <dgm:spPr/>
      <dgm:t>
        <a:bodyPr/>
        <a:lstStyle/>
        <a:p>
          <a:endParaRPr lang="en-US"/>
        </a:p>
      </dgm:t>
    </dgm:pt>
    <dgm:pt modelId="{306BFA1E-1475-4E04-AF3A-7E53671DB436}" type="sibTrans" cxnId="{6ADB2A74-A6DA-4C94-B228-18C6E942A99C}">
      <dgm:prSet/>
      <dgm:spPr/>
      <dgm:t>
        <a:bodyPr/>
        <a:lstStyle/>
        <a:p>
          <a:endParaRPr lang="en-US"/>
        </a:p>
      </dgm:t>
    </dgm:pt>
    <dgm:pt modelId="{B1AFD116-4CF3-48B6-83BF-348C988DEB27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/>
            <a:t>Took costs out of the business  by leveraging technology to achieve process efficiencies</a:t>
          </a:r>
        </a:p>
      </dgm:t>
    </dgm:pt>
    <dgm:pt modelId="{B59468CD-7980-4DFF-9B5F-2721F0042927}" type="parTrans" cxnId="{92745AB8-5582-4510-8157-458BCB37DFB4}">
      <dgm:prSet/>
      <dgm:spPr/>
      <dgm:t>
        <a:bodyPr/>
        <a:lstStyle/>
        <a:p>
          <a:endParaRPr lang="en-US"/>
        </a:p>
      </dgm:t>
    </dgm:pt>
    <dgm:pt modelId="{CA1F4024-7A7F-4D1F-AAE4-881A59A0D503}" type="sibTrans" cxnId="{92745AB8-5582-4510-8157-458BCB37DFB4}">
      <dgm:prSet/>
      <dgm:spPr/>
      <dgm:t>
        <a:bodyPr/>
        <a:lstStyle/>
        <a:p>
          <a:endParaRPr lang="en-US"/>
        </a:p>
      </dgm:t>
    </dgm:pt>
    <dgm:pt modelId="{A598641B-8058-4345-91D0-7FABD7626C4F}" type="pres">
      <dgm:prSet presAssocID="{B0EB08EE-E8CD-45AF-A236-85952489BB79}" presName="CompostProcess" presStyleCnt="0">
        <dgm:presLayoutVars>
          <dgm:dir/>
          <dgm:resizeHandles val="exact"/>
        </dgm:presLayoutVars>
      </dgm:prSet>
      <dgm:spPr/>
    </dgm:pt>
    <dgm:pt modelId="{F66FC853-FD0F-4228-BCD5-4463BA2784F6}" type="pres">
      <dgm:prSet presAssocID="{B0EB08EE-E8CD-45AF-A236-85952489BB79}" presName="arrow" presStyleLbl="bgShp" presStyleIdx="0" presStyleCnt="1" custAng="2076091" custScaleY="41692"/>
      <dgm:spPr>
        <a:solidFill>
          <a:srgbClr val="00B050"/>
        </a:solidFill>
      </dgm:spPr>
    </dgm:pt>
    <dgm:pt modelId="{D6B1CBB7-68CA-48DC-A3C1-7E3BB1A6D25A}" type="pres">
      <dgm:prSet presAssocID="{B0EB08EE-E8CD-45AF-A236-85952489BB79}" presName="linearProcess" presStyleCnt="0"/>
      <dgm:spPr/>
    </dgm:pt>
    <dgm:pt modelId="{A7030FA2-0CA0-4EA1-8301-0E4BC7CC802B}" type="pres">
      <dgm:prSet presAssocID="{F7E66AAA-8794-4328-9791-55D6177DF3D6}" presName="textNode" presStyleLbl="node1" presStyleIdx="0" presStyleCnt="6">
        <dgm:presLayoutVars>
          <dgm:bulletEnabled val="1"/>
        </dgm:presLayoutVars>
      </dgm:prSet>
      <dgm:spPr/>
    </dgm:pt>
    <dgm:pt modelId="{001721C5-163E-4036-ADA5-E430BA40DC29}" type="pres">
      <dgm:prSet presAssocID="{42E306D0-88B3-43EB-BA37-736254DD46F2}" presName="sibTrans" presStyleCnt="0"/>
      <dgm:spPr/>
    </dgm:pt>
    <dgm:pt modelId="{AC945FA6-ECD5-43AD-9B7B-6083F48333E2}" type="pres">
      <dgm:prSet presAssocID="{6650CD56-692B-4898-ABC1-A9B8313BEEA8}" presName="textNode" presStyleLbl="node1" presStyleIdx="1" presStyleCnt="6">
        <dgm:presLayoutVars>
          <dgm:bulletEnabled val="1"/>
        </dgm:presLayoutVars>
      </dgm:prSet>
      <dgm:spPr/>
    </dgm:pt>
    <dgm:pt modelId="{5A1D547F-3A6B-4B72-87DF-40D382EBFC5F}" type="pres">
      <dgm:prSet presAssocID="{CB592383-2989-4EA0-A9BC-0B2F91532F17}" presName="sibTrans" presStyleCnt="0"/>
      <dgm:spPr/>
    </dgm:pt>
    <dgm:pt modelId="{C56F689B-E6DE-43B8-B2EC-45D9B633CB1D}" type="pres">
      <dgm:prSet presAssocID="{B1AFD116-4CF3-48B6-83BF-348C988DEB27}" presName="textNode" presStyleLbl="node1" presStyleIdx="2" presStyleCnt="6">
        <dgm:presLayoutVars>
          <dgm:bulletEnabled val="1"/>
        </dgm:presLayoutVars>
      </dgm:prSet>
      <dgm:spPr/>
    </dgm:pt>
    <dgm:pt modelId="{FBA733BD-0269-4A04-AA9E-8C68C2060D60}" type="pres">
      <dgm:prSet presAssocID="{CA1F4024-7A7F-4D1F-AAE4-881A59A0D503}" presName="sibTrans" presStyleCnt="0"/>
      <dgm:spPr/>
    </dgm:pt>
    <dgm:pt modelId="{DC44C3BE-AFDB-4A1B-945F-DF38F2958A27}" type="pres">
      <dgm:prSet presAssocID="{7B420C9D-B0ED-4E3E-BE5B-09805866499E}" presName="textNode" presStyleLbl="node1" presStyleIdx="3" presStyleCnt="6">
        <dgm:presLayoutVars>
          <dgm:bulletEnabled val="1"/>
        </dgm:presLayoutVars>
      </dgm:prSet>
      <dgm:spPr/>
    </dgm:pt>
    <dgm:pt modelId="{1524A505-8987-468D-B004-EE8676494065}" type="pres">
      <dgm:prSet presAssocID="{306BFA1E-1475-4E04-AF3A-7E53671DB436}" presName="sibTrans" presStyleCnt="0"/>
      <dgm:spPr/>
    </dgm:pt>
    <dgm:pt modelId="{C78E330C-E951-4BD5-8872-E2AB4AA5DE80}" type="pres">
      <dgm:prSet presAssocID="{CDFC3C74-10B1-467B-9192-B7723B7C72A3}" presName="textNode" presStyleLbl="node1" presStyleIdx="4" presStyleCnt="6">
        <dgm:presLayoutVars>
          <dgm:bulletEnabled val="1"/>
        </dgm:presLayoutVars>
      </dgm:prSet>
      <dgm:spPr/>
    </dgm:pt>
    <dgm:pt modelId="{AB7777F8-56B8-48D1-8FBC-4B003D6B4ECC}" type="pres">
      <dgm:prSet presAssocID="{69C8E16D-271D-439D-8691-49E6DEC2614D}" presName="sibTrans" presStyleCnt="0"/>
      <dgm:spPr/>
    </dgm:pt>
    <dgm:pt modelId="{8524D0E2-9D7F-45BA-BA2E-2A4C669D23B4}" type="pres">
      <dgm:prSet presAssocID="{929B9960-EEDF-4C0E-BB5F-36EB2F38CCC7}" presName="textNode" presStyleLbl="node1" presStyleIdx="5" presStyleCnt="6">
        <dgm:presLayoutVars>
          <dgm:bulletEnabled val="1"/>
        </dgm:presLayoutVars>
      </dgm:prSet>
      <dgm:spPr/>
    </dgm:pt>
  </dgm:ptLst>
  <dgm:cxnLst>
    <dgm:cxn modelId="{9A943B48-1CEB-4BA3-8D93-38D6348DA854}" srcId="{B0EB08EE-E8CD-45AF-A236-85952489BB79}" destId="{929B9960-EEDF-4C0E-BB5F-36EB2F38CCC7}" srcOrd="5" destOrd="0" parTransId="{0C5B5ECA-0B64-4090-873A-173821AEF0F0}" sibTransId="{3D2BABCE-2623-4284-8DB1-2FA460D368B0}"/>
    <dgm:cxn modelId="{8326A0C1-D231-4C16-9D94-F53F3544AC61}" srcId="{B0EB08EE-E8CD-45AF-A236-85952489BB79}" destId="{CDFC3C74-10B1-467B-9192-B7723B7C72A3}" srcOrd="4" destOrd="0" parTransId="{4B01ECDB-A8B8-435F-8198-C3B3EF7C9BD0}" sibTransId="{69C8E16D-271D-439D-8691-49E6DEC2614D}"/>
    <dgm:cxn modelId="{F8A5E243-0095-4C8A-BD5B-BC3BB902B633}" srcId="{B0EB08EE-E8CD-45AF-A236-85952489BB79}" destId="{F7E66AAA-8794-4328-9791-55D6177DF3D6}" srcOrd="0" destOrd="0" parTransId="{B4AF2434-C17D-4812-AFE9-3B71DA675826}" sibTransId="{42E306D0-88B3-43EB-BA37-736254DD46F2}"/>
    <dgm:cxn modelId="{D74F9451-2DD0-40A0-B080-FC0108EF1133}" type="presOf" srcId="{F7E66AAA-8794-4328-9791-55D6177DF3D6}" destId="{A7030FA2-0CA0-4EA1-8301-0E4BC7CC802B}" srcOrd="0" destOrd="0" presId="urn:microsoft.com/office/officeart/2005/8/layout/hProcess9"/>
    <dgm:cxn modelId="{6ADB2A74-A6DA-4C94-B228-18C6E942A99C}" srcId="{B0EB08EE-E8CD-45AF-A236-85952489BB79}" destId="{7B420C9D-B0ED-4E3E-BE5B-09805866499E}" srcOrd="3" destOrd="0" parTransId="{DD4079B5-45B4-4FB6-91D9-E9E122E17AB8}" sibTransId="{306BFA1E-1475-4E04-AF3A-7E53671DB436}"/>
    <dgm:cxn modelId="{3BECE0A8-1CEF-4468-B993-05C0E4250B2F}" type="presOf" srcId="{7B420C9D-B0ED-4E3E-BE5B-09805866499E}" destId="{DC44C3BE-AFDB-4A1B-945F-DF38F2958A27}" srcOrd="0" destOrd="0" presId="urn:microsoft.com/office/officeart/2005/8/layout/hProcess9"/>
    <dgm:cxn modelId="{7F8F3D9D-55DC-42B0-A51C-C5C6C386B01A}" type="presOf" srcId="{CDFC3C74-10B1-467B-9192-B7723B7C72A3}" destId="{C78E330C-E951-4BD5-8872-E2AB4AA5DE80}" srcOrd="0" destOrd="0" presId="urn:microsoft.com/office/officeart/2005/8/layout/hProcess9"/>
    <dgm:cxn modelId="{44004745-BAE0-40A9-866D-F2F769F28371}" srcId="{B0EB08EE-E8CD-45AF-A236-85952489BB79}" destId="{6650CD56-692B-4898-ABC1-A9B8313BEEA8}" srcOrd="1" destOrd="0" parTransId="{46DE5948-5B29-45BB-9848-891042F699DD}" sibTransId="{CB592383-2989-4EA0-A9BC-0B2F91532F17}"/>
    <dgm:cxn modelId="{482DE3EC-8F64-45F5-80B5-CCB47E3D67C0}" type="presOf" srcId="{929B9960-EEDF-4C0E-BB5F-36EB2F38CCC7}" destId="{8524D0E2-9D7F-45BA-BA2E-2A4C669D23B4}" srcOrd="0" destOrd="0" presId="urn:microsoft.com/office/officeart/2005/8/layout/hProcess9"/>
    <dgm:cxn modelId="{92745AB8-5582-4510-8157-458BCB37DFB4}" srcId="{B0EB08EE-E8CD-45AF-A236-85952489BB79}" destId="{B1AFD116-4CF3-48B6-83BF-348C988DEB27}" srcOrd="2" destOrd="0" parTransId="{B59468CD-7980-4DFF-9B5F-2721F0042927}" sibTransId="{CA1F4024-7A7F-4D1F-AAE4-881A59A0D503}"/>
    <dgm:cxn modelId="{4A0AA8C1-DB64-4904-9511-C9189A849034}" type="presOf" srcId="{B1AFD116-4CF3-48B6-83BF-348C988DEB27}" destId="{C56F689B-E6DE-43B8-B2EC-45D9B633CB1D}" srcOrd="0" destOrd="0" presId="urn:microsoft.com/office/officeart/2005/8/layout/hProcess9"/>
    <dgm:cxn modelId="{1CFAD575-CB40-45BC-BA95-67E7679E3163}" type="presOf" srcId="{6650CD56-692B-4898-ABC1-A9B8313BEEA8}" destId="{AC945FA6-ECD5-43AD-9B7B-6083F48333E2}" srcOrd="0" destOrd="0" presId="urn:microsoft.com/office/officeart/2005/8/layout/hProcess9"/>
    <dgm:cxn modelId="{67F98789-62DA-406C-A8E0-16FC54E8B2C0}" type="presOf" srcId="{B0EB08EE-E8CD-45AF-A236-85952489BB79}" destId="{A598641B-8058-4345-91D0-7FABD7626C4F}" srcOrd="0" destOrd="0" presId="urn:microsoft.com/office/officeart/2005/8/layout/hProcess9"/>
    <dgm:cxn modelId="{2A98F0C1-83B9-4B95-BAEF-1814570F9FDF}" type="presParOf" srcId="{A598641B-8058-4345-91D0-7FABD7626C4F}" destId="{F66FC853-FD0F-4228-BCD5-4463BA2784F6}" srcOrd="0" destOrd="0" presId="urn:microsoft.com/office/officeart/2005/8/layout/hProcess9"/>
    <dgm:cxn modelId="{29D039FA-CC9E-4896-965C-5ADE820FE705}" type="presParOf" srcId="{A598641B-8058-4345-91D0-7FABD7626C4F}" destId="{D6B1CBB7-68CA-48DC-A3C1-7E3BB1A6D25A}" srcOrd="1" destOrd="0" presId="urn:microsoft.com/office/officeart/2005/8/layout/hProcess9"/>
    <dgm:cxn modelId="{409DBFED-B7E6-44E5-ABD9-C1ACD5070EA3}" type="presParOf" srcId="{D6B1CBB7-68CA-48DC-A3C1-7E3BB1A6D25A}" destId="{A7030FA2-0CA0-4EA1-8301-0E4BC7CC802B}" srcOrd="0" destOrd="0" presId="urn:microsoft.com/office/officeart/2005/8/layout/hProcess9"/>
    <dgm:cxn modelId="{F603AD0B-BF32-4FDA-8D56-EF78204F3665}" type="presParOf" srcId="{D6B1CBB7-68CA-48DC-A3C1-7E3BB1A6D25A}" destId="{001721C5-163E-4036-ADA5-E430BA40DC29}" srcOrd="1" destOrd="0" presId="urn:microsoft.com/office/officeart/2005/8/layout/hProcess9"/>
    <dgm:cxn modelId="{A388BA05-D82F-4D37-A4AD-1A0A3A8DD5FD}" type="presParOf" srcId="{D6B1CBB7-68CA-48DC-A3C1-7E3BB1A6D25A}" destId="{AC945FA6-ECD5-43AD-9B7B-6083F48333E2}" srcOrd="2" destOrd="0" presId="urn:microsoft.com/office/officeart/2005/8/layout/hProcess9"/>
    <dgm:cxn modelId="{982E16FD-B2A2-4A7F-B36B-00640D31A73A}" type="presParOf" srcId="{D6B1CBB7-68CA-48DC-A3C1-7E3BB1A6D25A}" destId="{5A1D547F-3A6B-4B72-87DF-40D382EBFC5F}" srcOrd="3" destOrd="0" presId="urn:microsoft.com/office/officeart/2005/8/layout/hProcess9"/>
    <dgm:cxn modelId="{C0EE3A5E-FBAB-44E8-8886-62832A46C9CB}" type="presParOf" srcId="{D6B1CBB7-68CA-48DC-A3C1-7E3BB1A6D25A}" destId="{C56F689B-E6DE-43B8-B2EC-45D9B633CB1D}" srcOrd="4" destOrd="0" presId="urn:microsoft.com/office/officeart/2005/8/layout/hProcess9"/>
    <dgm:cxn modelId="{2DD513C9-92BB-4090-8793-928BE4F5404F}" type="presParOf" srcId="{D6B1CBB7-68CA-48DC-A3C1-7E3BB1A6D25A}" destId="{FBA733BD-0269-4A04-AA9E-8C68C2060D60}" srcOrd="5" destOrd="0" presId="urn:microsoft.com/office/officeart/2005/8/layout/hProcess9"/>
    <dgm:cxn modelId="{7C5E3AF4-B687-4E18-ADF4-C370069588BA}" type="presParOf" srcId="{D6B1CBB7-68CA-48DC-A3C1-7E3BB1A6D25A}" destId="{DC44C3BE-AFDB-4A1B-945F-DF38F2958A27}" srcOrd="6" destOrd="0" presId="urn:microsoft.com/office/officeart/2005/8/layout/hProcess9"/>
    <dgm:cxn modelId="{D1057926-C903-4022-BD26-EC05AA2E41F8}" type="presParOf" srcId="{D6B1CBB7-68CA-48DC-A3C1-7E3BB1A6D25A}" destId="{1524A505-8987-468D-B004-EE8676494065}" srcOrd="7" destOrd="0" presId="urn:microsoft.com/office/officeart/2005/8/layout/hProcess9"/>
    <dgm:cxn modelId="{B8792054-2F2A-43D5-B532-DF73E1B0685A}" type="presParOf" srcId="{D6B1CBB7-68CA-48DC-A3C1-7E3BB1A6D25A}" destId="{C78E330C-E951-4BD5-8872-E2AB4AA5DE80}" srcOrd="8" destOrd="0" presId="urn:microsoft.com/office/officeart/2005/8/layout/hProcess9"/>
    <dgm:cxn modelId="{FB7FF88A-7305-4057-97D4-3B61A0985194}" type="presParOf" srcId="{D6B1CBB7-68CA-48DC-A3C1-7E3BB1A6D25A}" destId="{AB7777F8-56B8-48D1-8FBC-4B003D6B4ECC}" srcOrd="9" destOrd="0" presId="urn:microsoft.com/office/officeart/2005/8/layout/hProcess9"/>
    <dgm:cxn modelId="{045C3853-44B2-492C-8D52-E98823BDF23E}" type="presParOf" srcId="{D6B1CBB7-68CA-48DC-A3C1-7E3BB1A6D25A}" destId="{8524D0E2-9D7F-45BA-BA2E-2A4C669D23B4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6FC853-FD0F-4228-BCD5-4463BA2784F6}">
      <dsp:nvSpPr>
        <dsp:cNvPr id="0" name=""/>
        <dsp:cNvSpPr/>
      </dsp:nvSpPr>
      <dsp:spPr>
        <a:xfrm rot="2076091">
          <a:off x="622934" y="1332920"/>
          <a:ext cx="7059930" cy="1906158"/>
        </a:xfrm>
        <a:prstGeom prst="rightArrow">
          <a:avLst/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030FA2-0CA0-4EA1-8301-0E4BC7CC802B}">
      <dsp:nvSpPr>
        <dsp:cNvPr id="0" name=""/>
        <dsp:cNvSpPr/>
      </dsp:nvSpPr>
      <dsp:spPr>
        <a:xfrm>
          <a:off x="2281" y="1371599"/>
          <a:ext cx="1328197" cy="1828800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Reduced personnel costs, mainly the elimination of 63 aged vacancies </a:t>
          </a:r>
        </a:p>
      </dsp:txBody>
      <dsp:txXfrm>
        <a:off x="67118" y="1436436"/>
        <a:ext cx="1198523" cy="1699126"/>
      </dsp:txXfrm>
    </dsp:sp>
    <dsp:sp modelId="{AC945FA6-ECD5-43AD-9B7B-6083F48333E2}">
      <dsp:nvSpPr>
        <dsp:cNvPr id="0" name=""/>
        <dsp:cNvSpPr/>
      </dsp:nvSpPr>
      <dsp:spPr>
        <a:xfrm>
          <a:off x="1396889" y="1371599"/>
          <a:ext cx="1328197" cy="1828800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Reviewed chemical costs, made modest reduction and centralized a contingency</a:t>
          </a:r>
        </a:p>
      </dsp:txBody>
      <dsp:txXfrm>
        <a:off x="1461726" y="1436436"/>
        <a:ext cx="1198523" cy="1699126"/>
      </dsp:txXfrm>
    </dsp:sp>
    <dsp:sp modelId="{C56F689B-E6DE-43B8-B2EC-45D9B633CB1D}">
      <dsp:nvSpPr>
        <dsp:cNvPr id="0" name=""/>
        <dsp:cNvSpPr/>
      </dsp:nvSpPr>
      <dsp:spPr>
        <a:xfrm>
          <a:off x="2791497" y="1371599"/>
          <a:ext cx="1328197" cy="1828800"/>
        </a:xfrm>
        <a:prstGeom prst="round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Took costs out of the business  by leveraging technology to achieve process efficiencies</a:t>
          </a:r>
        </a:p>
      </dsp:txBody>
      <dsp:txXfrm>
        <a:off x="2856334" y="1436436"/>
        <a:ext cx="1198523" cy="1699126"/>
      </dsp:txXfrm>
    </dsp:sp>
    <dsp:sp modelId="{DC44C3BE-AFDB-4A1B-945F-DF38F2958A27}">
      <dsp:nvSpPr>
        <dsp:cNvPr id="0" name=""/>
        <dsp:cNvSpPr/>
      </dsp:nvSpPr>
      <dsp:spPr>
        <a:xfrm>
          <a:off x="4186104" y="1371599"/>
          <a:ext cx="1328197" cy="1828800"/>
        </a:xfrm>
        <a:prstGeom prst="roundRect">
          <a:avLst/>
        </a:prstGeom>
        <a:solidFill>
          <a:srgbClr val="FF66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Aligned budget with spending for core business functions (reduced reliance on professional consultants for IT, finance &amp; other contracts)</a:t>
          </a:r>
        </a:p>
      </dsp:txBody>
      <dsp:txXfrm>
        <a:off x="4250941" y="1436436"/>
        <a:ext cx="1198523" cy="1699126"/>
      </dsp:txXfrm>
    </dsp:sp>
    <dsp:sp modelId="{C78E330C-E951-4BD5-8872-E2AB4AA5DE80}">
      <dsp:nvSpPr>
        <dsp:cNvPr id="0" name=""/>
        <dsp:cNvSpPr/>
      </dsp:nvSpPr>
      <dsp:spPr>
        <a:xfrm>
          <a:off x="5580712" y="1371599"/>
          <a:ext cx="1328197" cy="1828800"/>
        </a:xfrm>
        <a:prstGeom prst="roundRect">
          <a:avLst/>
        </a:prstGeom>
        <a:solidFill>
          <a:srgbClr val="0077C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Worked with Washington Aqueduct to reduce their request</a:t>
          </a:r>
        </a:p>
      </dsp:txBody>
      <dsp:txXfrm>
        <a:off x="5645549" y="1436436"/>
        <a:ext cx="1198523" cy="1699126"/>
      </dsp:txXfrm>
    </dsp:sp>
    <dsp:sp modelId="{8524D0E2-9D7F-45BA-BA2E-2A4C669D23B4}">
      <dsp:nvSpPr>
        <dsp:cNvPr id="0" name=""/>
        <dsp:cNvSpPr/>
      </dsp:nvSpPr>
      <dsp:spPr>
        <a:xfrm>
          <a:off x="6975320" y="1371599"/>
          <a:ext cx="1328197" cy="18288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Across the board review of contractual costs</a:t>
          </a:r>
        </a:p>
      </dsp:txBody>
      <dsp:txXfrm>
        <a:off x="7040157" y="1436436"/>
        <a:ext cx="1198523" cy="16991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0.03903</cdr:x>
      <cdr:y>0.90902</cdr:y>
    </cdr:from>
    <cdr:to>
      <cdr:x>0.99272</cdr:x>
      <cdr:y>0.99633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4823B0BC-906F-4F47-BC26-FDA82C45D750}"/>
            </a:ext>
          </a:extLst>
        </cdr:cNvPr>
        <cdr:cNvSpPr txBox="1"/>
      </cdr:nvSpPr>
      <cdr:spPr>
        <a:xfrm xmlns:a="http://schemas.openxmlformats.org/drawingml/2006/main">
          <a:off x="324885" y="4674658"/>
          <a:ext cx="7632671" cy="4339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000" baseline="0"/>
            <a:t>* Boston provides a 30% discount on water bills for senior citizens or fully disabled customers with no income eligibility requirement.</a:t>
          </a:r>
        </a:p>
        <a:p xmlns:a="http://schemas.openxmlformats.org/drawingml/2006/main">
          <a:r>
            <a:rPr lang="en-US" sz="1000" baseline="0"/>
            <a:t>   Atlanta provides a 30% discount on bills for seniors citizens who meet income eligibility requirement.</a:t>
          </a:r>
          <a:endParaRPr lang="en-US" sz="1000"/>
        </a:p>
      </cdr:txBody>
    </cdr:sp>
  </cdr:relSizeAnchor>
  <cdr:relSizeAnchor xmlns:cdr="http://schemas.openxmlformats.org/drawingml/2006/chartDrawing">
    <cdr:from>
      <cdr:x>0.45084</cdr:x>
      <cdr:y>0.13674</cdr:y>
    </cdr:from>
    <cdr:to>
      <cdr:x>0.61218</cdr:x>
      <cdr:y>0.24279</cdr:y>
    </cdr:to>
    <cdr:sp macro="" textlink="">
      <cdr:nvSpPr>
        <cdr:cNvPr id="3" name="Line Callout 1 2">
          <a:extLst xmlns:a="http://schemas.openxmlformats.org/drawingml/2006/main">
            <a:ext uri="{FF2B5EF4-FFF2-40B4-BE49-F238E27FC236}">
              <a16:creationId xmlns:a16="http://schemas.microsoft.com/office/drawing/2014/main" id="{97F92F50-B288-4DA4-8AD5-327222FA1E65}"/>
            </a:ext>
          </a:extLst>
        </cdr:cNvPr>
        <cdr:cNvSpPr/>
      </cdr:nvSpPr>
      <cdr:spPr>
        <a:xfrm xmlns:a="http://schemas.openxmlformats.org/drawingml/2006/main">
          <a:off x="3492899" y="641958"/>
          <a:ext cx="1250021" cy="497867"/>
        </a:xfrm>
        <a:prstGeom xmlns:a="http://schemas.openxmlformats.org/drawingml/2006/main" prst="borderCallout1">
          <a:avLst>
            <a:gd name="adj1" fmla="val 105318"/>
            <a:gd name="adj2" fmla="val 50455"/>
            <a:gd name="adj3" fmla="val 168250"/>
            <a:gd name="adj4" fmla="val 129219"/>
          </a:avLst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baseline="0" dirty="0">
              <a:solidFill>
                <a:sysClr val="windowText" lastClr="000000"/>
              </a:solidFill>
            </a:rPr>
            <a:t>Bill reduction of $63 or 58%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1488" cy="463550"/>
          </a:xfrm>
          <a:prstGeom prst="rect">
            <a:avLst/>
          </a:prstGeom>
        </p:spPr>
        <p:txBody>
          <a:bodyPr vert="horz" lIns="93762" tIns="46880" rIns="93762" bIns="4688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3762" tIns="46880" rIns="93762" bIns="46880" rtlCol="0"/>
          <a:lstStyle>
            <a:lvl1pPr algn="r">
              <a:defRPr sz="1200"/>
            </a:lvl1pPr>
          </a:lstStyle>
          <a:p>
            <a:fld id="{48798A0C-7DCA-436C-8F5E-30E528F3E141}" type="datetimeFigureOut">
              <a:rPr lang="en-US" smtClean="0"/>
              <a:t>4/10/2019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72526"/>
            <a:ext cx="3011488" cy="463550"/>
          </a:xfrm>
          <a:prstGeom prst="rect">
            <a:avLst/>
          </a:prstGeom>
        </p:spPr>
        <p:txBody>
          <a:bodyPr vert="horz" lIns="93762" tIns="46880" rIns="93762" bIns="4688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7000" y="8772526"/>
            <a:ext cx="3011488" cy="463550"/>
          </a:xfrm>
          <a:prstGeom prst="rect">
            <a:avLst/>
          </a:prstGeom>
        </p:spPr>
        <p:txBody>
          <a:bodyPr vert="horz" lIns="93762" tIns="46880" rIns="93762" bIns="46880" rtlCol="0" anchor="b"/>
          <a:lstStyle>
            <a:lvl1pPr algn="r">
              <a:defRPr sz="1200"/>
            </a:lvl1pPr>
          </a:lstStyle>
          <a:p>
            <a:fld id="{F713B82A-AA90-450B-B6DD-50AE8DDC43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3011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4"/>
            <a:ext cx="3011700" cy="463407"/>
          </a:xfrm>
          <a:prstGeom prst="rect">
            <a:avLst/>
          </a:prstGeom>
        </p:spPr>
        <p:txBody>
          <a:bodyPr vert="horz" lIns="94830" tIns="47414" rIns="94830" bIns="474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73" y="4"/>
            <a:ext cx="3011700" cy="463407"/>
          </a:xfrm>
          <a:prstGeom prst="rect">
            <a:avLst/>
          </a:prstGeom>
        </p:spPr>
        <p:txBody>
          <a:bodyPr vert="horz" lIns="94830" tIns="47414" rIns="94830" bIns="47414" rtlCol="0"/>
          <a:lstStyle>
            <a:lvl1pPr algn="r">
              <a:defRPr sz="1200"/>
            </a:lvl1pPr>
          </a:lstStyle>
          <a:p>
            <a:fld id="{05995BBD-FCB2-4092-A9BD-2E948C68ACB0}" type="datetimeFigureOut">
              <a:rPr lang="en-US" smtClean="0"/>
              <a:t>4/10/2019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30" tIns="47414" rIns="94830" bIns="474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9"/>
            <a:ext cx="5560060" cy="3636705"/>
          </a:xfrm>
          <a:prstGeom prst="rect">
            <a:avLst/>
          </a:prstGeom>
        </p:spPr>
        <p:txBody>
          <a:bodyPr vert="horz" lIns="94830" tIns="47414" rIns="94830" bIns="474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772673"/>
            <a:ext cx="3011700" cy="463405"/>
          </a:xfrm>
          <a:prstGeom prst="rect">
            <a:avLst/>
          </a:prstGeom>
        </p:spPr>
        <p:txBody>
          <a:bodyPr vert="horz" lIns="94830" tIns="47414" rIns="94830" bIns="474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73" y="8772673"/>
            <a:ext cx="3011700" cy="463405"/>
          </a:xfrm>
          <a:prstGeom prst="rect">
            <a:avLst/>
          </a:prstGeom>
        </p:spPr>
        <p:txBody>
          <a:bodyPr vert="horz" lIns="94830" tIns="47414" rIns="94830" bIns="47414" rtlCol="0" anchor="b"/>
          <a:lstStyle>
            <a:lvl1pPr algn="r">
              <a:defRPr sz="1200"/>
            </a:lvl1pPr>
          </a:lstStyle>
          <a:p>
            <a:fld id="{EB513833-B2DC-40FC-9979-DA124F350A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001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13833-B2DC-40FC-9979-DA124F350AB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139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13833-B2DC-40FC-9979-DA124F350AB6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9674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3212" cy="3084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13833-B2DC-40FC-9979-DA124F350AB6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492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13833-B2DC-40FC-9979-DA124F350AB6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423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7773">
              <a:defRPr/>
            </a:pPr>
            <a:fld id="{EB513833-B2DC-40FC-9979-DA124F350AB6}" type="slidenum">
              <a:rPr lang="en-US" sz="1900" kern="0">
                <a:solidFill>
                  <a:prstClr val="black"/>
                </a:solidFill>
              </a:rPr>
              <a:pPr defTabSz="937773">
                <a:defRPr/>
              </a:pPr>
              <a:t>29</a:t>
            </a:fld>
            <a:endParaRPr lang="en-US" sz="19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181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13833-B2DC-40FC-9979-DA124F350AB6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69708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13833-B2DC-40FC-9979-DA124F350AB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803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13833-B2DC-40FC-9979-DA124F350AB6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729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I:\DETS\CIP-Capital\Bud19-20\FY19-07 Presentations\020719 BOD Budget Workshop presentation</a:t>
            </a:r>
          </a:p>
          <a:p>
            <a:r>
              <a:rPr lang="en-US" dirty="0"/>
              <a:t>Source file: FY2019-28 CIP Run5c - Projects 010219 _ Graphs for Feb2019 BoardMeeting.xlsx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13833-B2DC-40FC-9979-DA124F350AB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816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13833-B2DC-40FC-9979-DA124F350AB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565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13833-B2DC-40FC-9979-DA124F350AB6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852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13833-B2DC-40FC-9979-DA124F350AB6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185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ADDF636-F9F5-4A49-AE80-4BAC5E94A360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640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13833-B2DC-40FC-9979-DA124F350AB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380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9054"/>
            <a:ext cx="9144000" cy="1772943"/>
          </a:xfrm>
          <a:prstGeom prst="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 dirty="0">
              <a:solidFill>
                <a:sysClr val="window" lastClr="FFFF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ubtitle 5"/>
          <p:cNvSpPr txBox="1">
            <a:spLocks/>
          </p:cNvSpPr>
          <p:nvPr userDrawn="1"/>
        </p:nvSpPr>
        <p:spPr>
          <a:xfrm>
            <a:off x="1" y="6439080"/>
            <a:ext cx="4962525" cy="341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</a:p>
        </p:txBody>
      </p:sp>
      <p:pic>
        <p:nvPicPr>
          <p:cNvPr id="11" name="Picture 10" descr="logo_two_color_small.png"/>
          <p:cNvPicPr/>
          <p:nvPr userDrawn="1"/>
        </p:nvPicPr>
        <p:blipFill>
          <a:blip r:embed="rId2" cstate="print">
            <a:biLevel thresh="25000"/>
          </a:blip>
          <a:stretch>
            <a:fillRect/>
          </a:stretch>
        </p:blipFill>
        <p:spPr>
          <a:xfrm>
            <a:off x="347887" y="191040"/>
            <a:ext cx="1453851" cy="966885"/>
          </a:xfrm>
          <a:prstGeom prst="rect">
            <a:avLst/>
          </a:prstGeom>
          <a:noFill/>
        </p:spPr>
      </p:pic>
      <p:cxnSp>
        <p:nvCxnSpPr>
          <p:cNvPr id="14" name="Straight Connector 13"/>
          <p:cNvCxnSpPr/>
          <p:nvPr userDrawn="1"/>
        </p:nvCxnSpPr>
        <p:spPr>
          <a:xfrm>
            <a:off x="2439913" y="1161425"/>
            <a:ext cx="6065913" cy="489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/>
          <p:cNvSpPr>
            <a:spLocks noGrp="1"/>
          </p:cNvSpPr>
          <p:nvPr>
            <p:ph type="title" hasCustomPrompt="1"/>
          </p:nvPr>
        </p:nvSpPr>
        <p:spPr>
          <a:xfrm>
            <a:off x="2420863" y="276629"/>
            <a:ext cx="6288881" cy="448499"/>
          </a:xfrm>
        </p:spPr>
        <p:txBody>
          <a:bodyPr anchor="b">
            <a:normAutofit/>
          </a:bodyPr>
          <a:lstStyle>
            <a:lvl1pPr>
              <a:defRPr sz="2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2439913" y="1188308"/>
            <a:ext cx="5600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District of Columbia Water And Sewer Authority</a:t>
            </a:r>
          </a:p>
        </p:txBody>
      </p:sp>
      <p:sp>
        <p:nvSpPr>
          <p:cNvPr id="38" name="Text Placeholder 37"/>
          <p:cNvSpPr>
            <a:spLocks noGrp="1"/>
          </p:cNvSpPr>
          <p:nvPr>
            <p:ph type="body" sz="quarter" idx="10" hasCustomPrompt="1"/>
          </p:nvPr>
        </p:nvSpPr>
        <p:spPr>
          <a:xfrm>
            <a:off x="2420863" y="746540"/>
            <a:ext cx="6467475" cy="385658"/>
          </a:xfrm>
        </p:spPr>
        <p:txBody>
          <a:bodyPr/>
          <a:lstStyle>
            <a:lvl1pPr marL="0" indent="0"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sz="1800" dirty="0"/>
              <a:t>Please meeting date here</a:t>
            </a:r>
          </a:p>
        </p:txBody>
      </p:sp>
      <p:sp>
        <p:nvSpPr>
          <p:cNvPr id="40" name="Text Placeholder 39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02119"/>
            <a:ext cx="9144000" cy="647719"/>
          </a:xfrm>
          <a:solidFill>
            <a:srgbClr val="0070C0"/>
          </a:solidFill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z="1400" dirty="0"/>
              <a:t>Presenter: Please fill out the name</a:t>
            </a:r>
          </a:p>
        </p:txBody>
      </p:sp>
      <p:sp>
        <p:nvSpPr>
          <p:cNvPr id="18" name="Freeform 17"/>
          <p:cNvSpPr/>
          <p:nvPr/>
        </p:nvSpPr>
        <p:spPr>
          <a:xfrm>
            <a:off x="3005297" y="3777007"/>
            <a:ext cx="3183295" cy="229068"/>
          </a:xfrm>
          <a:custGeom>
            <a:avLst/>
            <a:gdLst>
              <a:gd name="connsiteX0" fmla="*/ 0 w 3183295"/>
              <a:gd name="connsiteY0" fmla="*/ 0 h 229068"/>
              <a:gd name="connsiteX1" fmla="*/ 3183295 w 3183295"/>
              <a:gd name="connsiteY1" fmla="*/ 0 h 229068"/>
              <a:gd name="connsiteX2" fmla="*/ 3183295 w 3183295"/>
              <a:gd name="connsiteY2" fmla="*/ 229068 h 229068"/>
              <a:gd name="connsiteX3" fmla="*/ 0 w 3183295"/>
              <a:gd name="connsiteY3" fmla="*/ 229068 h 229068"/>
              <a:gd name="connsiteX4" fmla="*/ 0 w 3183295"/>
              <a:gd name="connsiteY4" fmla="*/ 0 h 229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3295" h="229068">
                <a:moveTo>
                  <a:pt x="0" y="0"/>
                </a:moveTo>
                <a:lnTo>
                  <a:pt x="3183295" y="0"/>
                </a:lnTo>
                <a:lnTo>
                  <a:pt x="3183295" y="229068"/>
                </a:lnTo>
                <a:lnTo>
                  <a:pt x="0" y="22906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40" tIns="17780" rIns="53340" bIns="17780" numCol="1" spcCol="1270" anchor="b" anchorCtr="0">
            <a:noAutofit/>
          </a:bodyPr>
          <a:lstStyle/>
          <a:p>
            <a:pPr lvl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 dirty="0"/>
          </a:p>
        </p:txBody>
      </p:sp>
      <p:sp>
        <p:nvSpPr>
          <p:cNvPr id="20" name="Freeform 19"/>
          <p:cNvSpPr/>
          <p:nvPr/>
        </p:nvSpPr>
        <p:spPr>
          <a:xfrm>
            <a:off x="3005297" y="4983492"/>
            <a:ext cx="2009061" cy="131076"/>
          </a:xfrm>
          <a:custGeom>
            <a:avLst/>
            <a:gdLst>
              <a:gd name="connsiteX0" fmla="*/ 0 w 2009061"/>
              <a:gd name="connsiteY0" fmla="*/ 0 h 131076"/>
              <a:gd name="connsiteX1" fmla="*/ 2009061 w 2009061"/>
              <a:gd name="connsiteY1" fmla="*/ 0 h 131076"/>
              <a:gd name="connsiteX2" fmla="*/ 2009061 w 2009061"/>
              <a:gd name="connsiteY2" fmla="*/ 131076 h 131076"/>
              <a:gd name="connsiteX3" fmla="*/ 0 w 2009061"/>
              <a:gd name="connsiteY3" fmla="*/ 131076 h 131076"/>
              <a:gd name="connsiteX4" fmla="*/ 0 w 2009061"/>
              <a:gd name="connsiteY4" fmla="*/ 0 h 131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9061" h="131076">
                <a:moveTo>
                  <a:pt x="0" y="0"/>
                </a:moveTo>
                <a:lnTo>
                  <a:pt x="2009061" y="0"/>
                </a:lnTo>
                <a:lnTo>
                  <a:pt x="2009061" y="131076"/>
                </a:lnTo>
                <a:lnTo>
                  <a:pt x="0" y="13107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10160" rIns="30480" bIns="10160" numCol="1" spcCol="1270" anchor="b" anchorCtr="0">
            <a:noAutofit/>
          </a:bodyPr>
          <a:lstStyle/>
          <a:p>
            <a:pPr lvl="0" algn="l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kern="1200" dirty="0"/>
          </a:p>
        </p:txBody>
      </p:sp>
      <p:sp>
        <p:nvSpPr>
          <p:cNvPr id="22" name="Freeform 21"/>
          <p:cNvSpPr/>
          <p:nvPr/>
        </p:nvSpPr>
        <p:spPr>
          <a:xfrm>
            <a:off x="5074853" y="4981398"/>
            <a:ext cx="1113739" cy="132332"/>
          </a:xfrm>
          <a:custGeom>
            <a:avLst/>
            <a:gdLst>
              <a:gd name="connsiteX0" fmla="*/ 0 w 1113739"/>
              <a:gd name="connsiteY0" fmla="*/ 0 h 132332"/>
              <a:gd name="connsiteX1" fmla="*/ 1113739 w 1113739"/>
              <a:gd name="connsiteY1" fmla="*/ 0 h 132332"/>
              <a:gd name="connsiteX2" fmla="*/ 1113739 w 1113739"/>
              <a:gd name="connsiteY2" fmla="*/ 132332 h 132332"/>
              <a:gd name="connsiteX3" fmla="*/ 0 w 1113739"/>
              <a:gd name="connsiteY3" fmla="*/ 132332 h 132332"/>
              <a:gd name="connsiteX4" fmla="*/ 0 w 1113739"/>
              <a:gd name="connsiteY4" fmla="*/ 0 h 132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3739" h="132332">
                <a:moveTo>
                  <a:pt x="0" y="0"/>
                </a:moveTo>
                <a:lnTo>
                  <a:pt x="1113739" y="0"/>
                </a:lnTo>
                <a:lnTo>
                  <a:pt x="1113739" y="132332"/>
                </a:lnTo>
                <a:lnTo>
                  <a:pt x="0" y="132332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10160" rIns="30480" bIns="10160" numCol="1" spcCol="1270" anchor="b" anchorCtr="0">
            <a:noAutofit/>
          </a:bodyPr>
          <a:lstStyle/>
          <a:p>
            <a:pPr lvl="0" algn="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kern="1200" dirty="0"/>
          </a:p>
        </p:txBody>
      </p:sp>
      <p:sp>
        <p:nvSpPr>
          <p:cNvPr id="24" name="Freeform 23"/>
          <p:cNvSpPr/>
          <p:nvPr/>
        </p:nvSpPr>
        <p:spPr>
          <a:xfrm>
            <a:off x="3005297" y="6094079"/>
            <a:ext cx="1113739" cy="132332"/>
          </a:xfrm>
          <a:custGeom>
            <a:avLst/>
            <a:gdLst>
              <a:gd name="connsiteX0" fmla="*/ 0 w 1113739"/>
              <a:gd name="connsiteY0" fmla="*/ 0 h 132332"/>
              <a:gd name="connsiteX1" fmla="*/ 1113739 w 1113739"/>
              <a:gd name="connsiteY1" fmla="*/ 0 h 132332"/>
              <a:gd name="connsiteX2" fmla="*/ 1113739 w 1113739"/>
              <a:gd name="connsiteY2" fmla="*/ 132332 h 132332"/>
              <a:gd name="connsiteX3" fmla="*/ 0 w 1113739"/>
              <a:gd name="connsiteY3" fmla="*/ 132332 h 132332"/>
              <a:gd name="connsiteX4" fmla="*/ 0 w 1113739"/>
              <a:gd name="connsiteY4" fmla="*/ 0 h 132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3739" h="132332">
                <a:moveTo>
                  <a:pt x="0" y="0"/>
                </a:moveTo>
                <a:lnTo>
                  <a:pt x="1113739" y="0"/>
                </a:lnTo>
                <a:lnTo>
                  <a:pt x="1113739" y="132332"/>
                </a:lnTo>
                <a:lnTo>
                  <a:pt x="0" y="132332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10160" rIns="30480" bIns="10160" numCol="1" spcCol="1270" anchor="b" anchorCtr="0">
            <a:noAutofit/>
          </a:bodyPr>
          <a:lstStyle/>
          <a:p>
            <a:pPr lvl="0" algn="l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kern="1200" dirty="0"/>
          </a:p>
        </p:txBody>
      </p:sp>
    </p:spTree>
    <p:extLst>
      <p:ext uri="{BB962C8B-B14F-4D97-AF65-F5344CB8AC3E}">
        <p14:creationId xmlns:p14="http://schemas.microsoft.com/office/powerpoint/2010/main" val="1447501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15900" y="1128714"/>
            <a:ext cx="8305800" cy="4572000"/>
          </a:xfrm>
          <a:noFill/>
          <a:ln>
            <a:noFill/>
          </a:ln>
          <a:effectLst/>
        </p:spPr>
        <p:txBody>
          <a:bodyPr/>
          <a:lstStyle>
            <a:lvl1pPr marL="282575" indent="-282575">
              <a:buClr>
                <a:srgbClr val="0070C0"/>
              </a:buClr>
              <a:buSzPct val="110000"/>
              <a:buFontTx/>
              <a:buBlip>
                <a:blip r:embed="rId2"/>
              </a:buBlip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39775" indent="-228600">
              <a:buClr>
                <a:srgbClr val="0070C0"/>
              </a:buClr>
              <a:buSzPct val="12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buClr>
                <a:srgbClr val="0070C0"/>
              </a:buClr>
              <a:buSzPct val="90000"/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buClr>
                <a:srgbClr val="0070C0"/>
              </a:buClr>
              <a:buSzPct val="60000"/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>
              <a:buClr>
                <a:srgbClr val="0070C0"/>
              </a:buClr>
              <a:defRPr sz="18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79" y="170927"/>
            <a:ext cx="921461" cy="569429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326314" y="831951"/>
            <a:ext cx="8534400" cy="0"/>
          </a:xfrm>
          <a:prstGeom prst="line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301600" y="6446837"/>
            <a:ext cx="8534400" cy="0"/>
          </a:xfrm>
          <a:prstGeom prst="line">
            <a:avLst/>
          </a:prstGeom>
          <a:ln w="12700">
            <a:solidFill>
              <a:srgbClr val="64A70B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135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64A70B"/>
                </a:solidFill>
              </a:defRPr>
            </a:lvl1pPr>
          </a:lstStyle>
          <a:p>
            <a:fld id="{073C4BE7-8149-4071-B91D-7C81AE3B29A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657351" y="274638"/>
            <a:ext cx="7188175" cy="557315"/>
          </a:xfrm>
        </p:spPr>
        <p:txBody>
          <a:bodyPr>
            <a:normAutofit/>
          </a:bodyPr>
          <a:lstStyle>
            <a:lvl1pPr algn="r">
              <a:defRPr sz="3200" b="1">
                <a:solidFill>
                  <a:srgbClr val="0077C8"/>
                </a:solidFill>
                <a:latin typeface="+mn-lt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445823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33425" y="1247511"/>
            <a:ext cx="6419850" cy="4572000"/>
          </a:xfrm>
          <a:noFill/>
          <a:ln>
            <a:noFill/>
          </a:ln>
          <a:effectLst/>
        </p:spPr>
        <p:txBody>
          <a:bodyPr>
            <a:normAutofit/>
          </a:bodyPr>
          <a:lstStyle>
            <a:lvl1pPr marL="514350" indent="-514350">
              <a:buClr>
                <a:schemeClr val="tx1"/>
              </a:buClr>
              <a:buSzPct val="110000"/>
              <a:buFont typeface="+mj-lt"/>
              <a:buAutoNum type="romanUcPeriod"/>
              <a:defRPr sz="18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1025525" indent="-514350">
              <a:buClr>
                <a:schemeClr val="tx1"/>
              </a:buClr>
              <a:buSzPct val="120000"/>
              <a:buFont typeface="+mj-lt"/>
              <a:buAutoNum type="romanUcPeriod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314450" indent="-400050">
              <a:buClr>
                <a:schemeClr val="tx1"/>
              </a:buClr>
              <a:buSzPct val="90000"/>
              <a:buFont typeface="+mj-lt"/>
              <a:buAutoNum type="romanUcPeriod"/>
              <a:defRPr sz="18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771650" indent="-400050">
              <a:buClr>
                <a:schemeClr val="tx1"/>
              </a:buClr>
              <a:buSzPct val="60000"/>
              <a:buFont typeface="+mj-lt"/>
              <a:buAutoNum type="romanUcPeriod"/>
              <a:defRPr sz="18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228850" indent="-400050">
              <a:buClr>
                <a:schemeClr val="tx1"/>
              </a:buClr>
              <a:buFont typeface="+mj-lt"/>
              <a:buAutoNum type="romanUcPeriod"/>
              <a:defRPr sz="18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Agenda………………………………………………….....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79" y="170927"/>
            <a:ext cx="921461" cy="569429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326314" y="831951"/>
            <a:ext cx="8534400" cy="0"/>
          </a:xfrm>
          <a:prstGeom prst="line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301600" y="6446837"/>
            <a:ext cx="8534400" cy="0"/>
          </a:xfrm>
          <a:prstGeom prst="line">
            <a:avLst/>
          </a:prstGeom>
          <a:ln w="12700">
            <a:solidFill>
              <a:srgbClr val="64A70B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657351" y="274638"/>
            <a:ext cx="7188175" cy="557315"/>
          </a:xfrm>
        </p:spPr>
        <p:txBody>
          <a:bodyPr>
            <a:normAutofit/>
          </a:bodyPr>
          <a:lstStyle>
            <a:lvl1pPr algn="r">
              <a:defRPr sz="3200" b="1">
                <a:solidFill>
                  <a:srgbClr val="0077C8"/>
                </a:solidFill>
                <a:latin typeface="+mn-lt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7391400" y="1247511"/>
            <a:ext cx="895350" cy="4572000"/>
          </a:xfrm>
          <a:noFill/>
          <a:ln>
            <a:noFill/>
          </a:ln>
          <a:effectLst/>
        </p:spPr>
        <p:txBody>
          <a:bodyPr>
            <a:normAutofit/>
          </a:bodyPr>
          <a:lstStyle>
            <a:lvl1pPr marL="0" indent="0" algn="r">
              <a:buClr>
                <a:schemeClr val="tx1"/>
              </a:buClr>
              <a:buSzPct val="110000"/>
              <a:buFont typeface="+mj-lt"/>
              <a:buNone/>
              <a:defRPr sz="18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1025525" indent="-514350">
              <a:buClr>
                <a:schemeClr val="tx1"/>
              </a:buClr>
              <a:buSzPct val="120000"/>
              <a:buFont typeface="+mj-lt"/>
              <a:buAutoNum type="romanUcPeriod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314450" indent="-400050">
              <a:buClr>
                <a:schemeClr val="tx1"/>
              </a:buClr>
              <a:buSzPct val="90000"/>
              <a:buFont typeface="+mj-lt"/>
              <a:buAutoNum type="romanUcPeriod"/>
              <a:defRPr sz="18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771650" indent="-400050">
              <a:buClr>
                <a:schemeClr val="tx1"/>
              </a:buClr>
              <a:buSzPct val="60000"/>
              <a:buFont typeface="+mj-lt"/>
              <a:buAutoNum type="romanUcPeriod"/>
              <a:defRPr sz="18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228850" indent="-400050">
              <a:buClr>
                <a:schemeClr val="tx1"/>
              </a:buClr>
              <a:buFont typeface="+mj-lt"/>
              <a:buAutoNum type="romanUcPeriod"/>
              <a:defRPr sz="18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Enter Page #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135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64A70B"/>
                </a:solidFill>
              </a:defRPr>
            </a:lvl1pPr>
          </a:lstStyle>
          <a:p>
            <a:fld id="{073C4BE7-8149-4071-B91D-7C81AE3B29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799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 userDrawn="1"/>
        </p:nvSpPr>
        <p:spPr>
          <a:xfrm>
            <a:off x="476250" y="2247306"/>
            <a:ext cx="8235950" cy="1823244"/>
          </a:xfrm>
          <a:prstGeom prst="roundRect">
            <a:avLst/>
          </a:prstGeom>
          <a:solidFill>
            <a:srgbClr val="007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220762" y="2512123"/>
            <a:ext cx="6696075" cy="1325563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135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64A70B"/>
                </a:solidFill>
              </a:defRPr>
            </a:lvl1pPr>
          </a:lstStyle>
          <a:p>
            <a:fld id="{073C4BE7-8149-4071-B91D-7C81AE3B29A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79" y="170927"/>
            <a:ext cx="921461" cy="569429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326314" y="831951"/>
            <a:ext cx="8534400" cy="0"/>
          </a:xfrm>
          <a:prstGeom prst="line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301600" y="6446837"/>
            <a:ext cx="8534400" cy="0"/>
          </a:xfrm>
          <a:prstGeom prst="line">
            <a:avLst/>
          </a:prstGeom>
          <a:ln w="12700">
            <a:solidFill>
              <a:srgbClr val="64A70B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8835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772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2F89C5-0AA6-4D47-AD93-EDDDAB2C7417}" type="datetime1">
              <a:rPr lang="en-US" smtClean="0"/>
              <a:t>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C4BE7-8149-4071-B91D-7C81AE3B29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337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  <p:sldLayoutId id="2147483673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chart" Target="../charts/char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15" b="-325"/>
          <a:stretch/>
        </p:blipFill>
        <p:spPr>
          <a:xfrm>
            <a:off x="-152400" y="1447800"/>
            <a:ext cx="4724400" cy="216746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152400" y="0"/>
            <a:ext cx="9296400" cy="6858000"/>
            <a:chOff x="-152400" y="0"/>
            <a:chExt cx="9296400" cy="6858000"/>
          </a:xfrm>
        </p:grpSpPr>
        <p:grpSp>
          <p:nvGrpSpPr>
            <p:cNvPr id="10" name="Group 9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0" y="0"/>
                <a:ext cx="9144000" cy="6858000"/>
                <a:chOff x="0" y="0"/>
                <a:chExt cx="9144000" cy="6858000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9144000" cy="6858000"/>
                </a:xfrm>
                <a:prstGeom prst="rect">
                  <a:avLst/>
                </a:prstGeom>
              </p:spPr>
            </p:pic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7246"/>
                <a:stretch/>
              </p:blipFill>
              <p:spPr>
                <a:xfrm>
                  <a:off x="2016045" y="401283"/>
                  <a:ext cx="6549732" cy="842038"/>
                </a:xfrm>
                <a:prstGeom prst="rect">
                  <a:avLst/>
                </a:prstGeom>
              </p:spPr>
            </p:pic>
          </p:grpSp>
          <p:sp>
            <p:nvSpPr>
              <p:cNvPr id="7" name="Title 1"/>
              <p:cNvSpPr txBox="1">
                <a:spLocks/>
              </p:cNvSpPr>
              <p:nvPr/>
            </p:nvSpPr>
            <p:spPr>
              <a:xfrm>
                <a:off x="2016045" y="465098"/>
                <a:ext cx="6955971" cy="714407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400" b="1" kern="1200">
                    <a:solidFill>
                      <a:schemeClr val="bg1"/>
                    </a:solidFill>
                    <a:latin typeface="+mn-lt"/>
                    <a:ea typeface="+mj-ea"/>
                    <a:cs typeface="+mj-cs"/>
                  </a:defRPr>
                </a:lvl1pPr>
              </a:lstStyle>
              <a:p>
                <a:r>
                  <a:rPr lang="en-US" sz="3200" dirty="0">
                    <a:latin typeface="Gill Sans MT" panose="020B0502020104020203" pitchFamily="34" charset="0"/>
                  </a:rPr>
                  <a:t>FY 2020 Approved Budget</a:t>
                </a:r>
                <a:br>
                  <a:rPr lang="en-US" sz="3200" dirty="0">
                    <a:latin typeface="Gill Sans MT" panose="020B0502020104020203" pitchFamily="34" charset="0"/>
                  </a:rPr>
                </a:br>
                <a:r>
                  <a:rPr lang="en-US" b="0" dirty="0">
                    <a:latin typeface="Gill Sans MT" panose="020B0502020104020203" pitchFamily="34" charset="0"/>
                  </a:rPr>
                  <a:t>Approved by the Board of Directors on April 4, 2019</a:t>
                </a:r>
              </a:p>
            </p:txBody>
          </p:sp>
        </p:grpSp>
        <p:pic>
          <p:nvPicPr>
            <p:cNvPr id="11" name="Picture 10"/>
            <p:cNvPicPr>
              <a:picLocks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315" b="-325"/>
            <a:stretch/>
          </p:blipFill>
          <p:spPr>
            <a:xfrm>
              <a:off x="-152400" y="1447800"/>
              <a:ext cx="4724400" cy="21674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4674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17634" y="918563"/>
            <a:ext cx="8595360" cy="543719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US" sz="1800" dirty="0"/>
              <a:t>The Board adopted a ten year plan that increases capital spending by $0.95 billion</a:t>
            </a:r>
          </a:p>
          <a:p>
            <a:pPr lvl="1">
              <a:lnSpc>
                <a:spcPct val="100000"/>
              </a:lnSpc>
              <a:spcBef>
                <a:spcPts val="900"/>
              </a:spcBef>
            </a:pPr>
            <a:r>
              <a:rPr lang="en-US" sz="1800" dirty="0"/>
              <a:t>Budget fully invests in critical infrastructure needs at the Washington Aqueduct that produces water for our customers</a:t>
            </a:r>
          </a:p>
          <a:p>
            <a:pPr lvl="1">
              <a:lnSpc>
                <a:spcPct val="100000"/>
              </a:lnSpc>
              <a:spcBef>
                <a:spcPts val="900"/>
              </a:spcBef>
            </a:pPr>
            <a:r>
              <a:rPr lang="en-US" sz="1800" dirty="0"/>
              <a:t>Invests in water and sewer infrastructure that will help reduce the risk of sewer failures, additional water quality complaints, and service disruptions</a:t>
            </a:r>
          </a:p>
          <a:p>
            <a:pPr lvl="1">
              <a:lnSpc>
                <a:spcPct val="100000"/>
              </a:lnSpc>
              <a:spcBef>
                <a:spcPts val="900"/>
              </a:spcBef>
            </a:pPr>
            <a:r>
              <a:rPr lang="en-US" sz="1800" dirty="0"/>
              <a:t>Funds major upgrades and rehabilitation of various facilities at our Wastewater Treatment Plant, including the Final Dewatering Facility, Centrifuge Pre-Dewatering, Combined Heat &amp; Power and Digesters for permit compliance</a:t>
            </a:r>
          </a:p>
          <a:p>
            <a:pPr lvl="1">
              <a:lnSpc>
                <a:spcPct val="100000"/>
              </a:lnSpc>
              <a:spcBef>
                <a:spcPts val="900"/>
              </a:spcBef>
            </a:pPr>
            <a:r>
              <a:rPr lang="en-US" sz="1800" dirty="0"/>
              <a:t>Adds funding for projects identified for the Potomac Interceptor and Sewer </a:t>
            </a:r>
            <a:r>
              <a:rPr lang="en-US" sz="1800" dirty="0" err="1"/>
              <a:t>Creekbed</a:t>
            </a:r>
            <a:r>
              <a:rPr lang="en-US" sz="1800" dirty="0"/>
              <a:t> to reduce failures</a:t>
            </a:r>
          </a:p>
          <a:p>
            <a:pPr lvl="1">
              <a:lnSpc>
                <a:spcPct val="100000"/>
              </a:lnSpc>
              <a:spcBef>
                <a:spcPts val="900"/>
              </a:spcBef>
            </a:pPr>
            <a:r>
              <a:rPr lang="en-US" sz="1800" dirty="0"/>
              <a:t>Funds various upgrades, including Floodproofing, Generators, and other rehabilitation projects needed to improve the condition and drainages of the stormwater pump stations</a:t>
            </a:r>
          </a:p>
          <a:p>
            <a:pPr lvl="1">
              <a:lnSpc>
                <a:spcPct val="100000"/>
              </a:lnSpc>
              <a:spcBef>
                <a:spcPts val="900"/>
              </a:spcBef>
            </a:pPr>
            <a:r>
              <a:rPr lang="en-US" sz="1800" dirty="0"/>
              <a:t>Pays for HVAC &amp; Roofing replacements, Main &amp; O Seawall and other historic restoration work needed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3C4BE7-8149-4071-B91D-7C81AE3B29A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New Capital Investments</a:t>
            </a:r>
          </a:p>
        </p:txBody>
      </p:sp>
    </p:spTree>
    <p:extLst>
      <p:ext uri="{BB962C8B-B14F-4D97-AF65-F5344CB8AC3E}">
        <p14:creationId xmlns:p14="http://schemas.microsoft.com/office/powerpoint/2010/main" val="835152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3C4BE7-8149-4071-B91D-7C81AE3B29A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57350" y="260643"/>
            <a:ext cx="7188175" cy="62569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/>
              <a:t>Ten Year CIP: Sources of Funds</a:t>
            </a:r>
          </a:p>
        </p:txBody>
      </p:sp>
      <p:graphicFrame>
        <p:nvGraphicFramePr>
          <p:cNvPr id="19" name="Content Placeholder 1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76972370"/>
              </p:ext>
            </p:extLst>
          </p:nvPr>
        </p:nvGraphicFramePr>
        <p:xfrm>
          <a:off x="1086882" y="1503451"/>
          <a:ext cx="7128957" cy="3920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15614" y="5398644"/>
            <a:ext cx="847149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2575" indent="-282575">
              <a:spcBef>
                <a:spcPts val="1200"/>
              </a:spcBef>
              <a:buClr>
                <a:srgbClr val="0070C0"/>
              </a:buClr>
              <a:buSzPct val="110000"/>
              <a:buBlip>
                <a:blip r:embed="rId4"/>
              </a:buBlip>
            </a:pPr>
            <a:r>
              <a:rPr lang="en-US" sz="1200">
                <a:latin typeface="Gill Sans MT" panose="020B0502020104020203" pitchFamily="34" charset="0"/>
              </a:rPr>
              <a:t>Pay-go Financing is any funds available after funding the greater of 120 days or $125.5 million operating and maintenance reserve, approximately $140.0 million in FY 2019.  These transfers reduce the amount of new debt issuance</a:t>
            </a:r>
          </a:p>
          <a:p>
            <a:pPr marL="282575" indent="-282575">
              <a:spcBef>
                <a:spcPts val="1200"/>
              </a:spcBef>
              <a:buClr>
                <a:srgbClr val="0070C0"/>
              </a:buClr>
              <a:buSzPct val="110000"/>
              <a:buBlip>
                <a:blip r:embed="rId4"/>
              </a:buBlip>
            </a:pPr>
            <a:r>
              <a:rPr lang="en-US" sz="1200">
                <a:latin typeface="Gill Sans MT" panose="020B0502020104020203" pitchFamily="34" charset="0"/>
              </a:rPr>
              <a:t>Debt financing refers to the borrowing of funds through long-term revenue bonds, commercial paper/Extendable Municipal Commercial Paper (EMCP) and other short-term notes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415614" y="1057958"/>
            <a:ext cx="8282522" cy="47036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>
            <a:noAutofit/>
          </a:bodyPr>
          <a:lstStyle>
            <a:lvl1pPr marL="282575" indent="-2825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SzPct val="110000"/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73977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ct val="12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ct val="60000"/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268" lvl="1" indent="-287268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SzPct val="125000"/>
              <a:buFont typeface="Arial" pitchFamily="34" charset="0"/>
              <a:buBlip>
                <a:blip r:embed="rId4"/>
              </a:buBlip>
              <a:defRPr/>
            </a:pPr>
            <a:r>
              <a:rPr lang="en-US" dirty="0"/>
              <a:t>Approximately 64% of the capital program is financed with debt and pay-go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2489" y="833651"/>
            <a:ext cx="10957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($000’s)</a:t>
            </a:r>
          </a:p>
        </p:txBody>
      </p:sp>
    </p:spTree>
    <p:extLst>
      <p:ext uri="{BB962C8B-B14F-4D97-AF65-F5344CB8AC3E}">
        <p14:creationId xmlns:p14="http://schemas.microsoft.com/office/powerpoint/2010/main" val="1188985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3C4BE7-8149-4071-B91D-7C81AE3B29AD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dirty="0"/>
              <a:t>10-Year CIP: Disbursements &amp; Lifetime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9210" y="882181"/>
            <a:ext cx="84714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2575" indent="-282575">
              <a:spcBef>
                <a:spcPts val="1200"/>
              </a:spcBef>
              <a:buClr>
                <a:srgbClr val="0070C0"/>
              </a:buClr>
              <a:buSzPct val="110000"/>
              <a:buBlip>
                <a:blip r:embed="rId3"/>
              </a:buBlip>
            </a:pPr>
            <a:r>
              <a:rPr lang="en-US" dirty="0">
                <a:latin typeface="Gill Sans MT" panose="020B0502020104020203" pitchFamily="34" charset="0"/>
              </a:rPr>
              <a:t>The Board-approved ten-year capital disbursement of $4.96 billion reflects the increased investments in the ageing water &amp; sewer system and the stormwater pump stations, beginning in FY 2021 </a:t>
            </a:r>
          </a:p>
          <a:p>
            <a:pPr marL="282575" indent="-282575">
              <a:spcBef>
                <a:spcPts val="1200"/>
              </a:spcBef>
              <a:buClr>
                <a:srgbClr val="0070C0"/>
              </a:buClr>
              <a:buSzPct val="110000"/>
              <a:buBlip>
                <a:blip r:embed="rId3"/>
              </a:buBlip>
            </a:pPr>
            <a:r>
              <a:rPr lang="en-US" dirty="0">
                <a:latin typeface="Gill Sans MT" panose="020B0502020104020203" pitchFamily="34" charset="0"/>
              </a:rPr>
              <a:t>The lifetime budget of $12.1 billion is for active projects prior to, during, and beyond the ten-year window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" y="2535443"/>
            <a:ext cx="8965324" cy="336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805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97736" y="860055"/>
            <a:ext cx="8217614" cy="864350"/>
          </a:xfrm>
        </p:spPr>
        <p:txBody>
          <a:bodyPr>
            <a:noAutofit/>
          </a:bodyPr>
          <a:lstStyle/>
          <a:p>
            <a:pPr marL="287268" lvl="1" indent="-287268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SzPct val="125000"/>
              <a:buBlip>
                <a:blip r:embed="rId3"/>
              </a:buBlip>
              <a:defRPr/>
            </a:pPr>
            <a:r>
              <a:rPr lang="en-US" sz="1800" dirty="0"/>
              <a:t>Capital Equipment </a:t>
            </a:r>
          </a:p>
          <a:p>
            <a:pPr marL="690493" lvl="2" indent="-287268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$142.2 million increase over the ten-year period is to right-size the latter years for projected needs</a:t>
            </a:r>
          </a:p>
          <a:p>
            <a:pPr marL="287268" lvl="1" indent="-287268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SzPct val="125000"/>
              <a:buBlip>
                <a:blip r:embed="rId3"/>
              </a:buBlip>
              <a:defRPr/>
            </a:pPr>
            <a:r>
              <a:rPr lang="en-US" sz="1800" dirty="0"/>
              <a:t>Washington Aqueduct</a:t>
            </a:r>
          </a:p>
          <a:p>
            <a:pPr marL="690493" lvl="2" indent="-287268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$67.1 million increase is for DC Water’s proportionate share of WAD’s infrastructure improvements to achieve established service levels. These excludes the Federally Owned Water Mains, </a:t>
            </a:r>
            <a:r>
              <a:rPr lang="en-US" sz="1600" dirty="0" err="1"/>
              <a:t>Travillah</a:t>
            </a:r>
            <a:r>
              <a:rPr lang="en-US" sz="1600" dirty="0"/>
              <a:t> Quarry Acquisition Outfitting and Advanced Treatment projects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3C4BE7-8149-4071-B91D-7C81AE3B29AD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Overview of Additional Capital Programs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7247" y="3199811"/>
            <a:ext cx="28864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Cash Disbursements, in $000’s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492" y="3476545"/>
            <a:ext cx="8845062" cy="295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954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Operating Expenditure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3C4BE7-8149-4071-B91D-7C81AE3B29AD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238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3C4BE7-8149-4071-B91D-7C81AE3B29AD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57350" y="192907"/>
            <a:ext cx="7188175" cy="62569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>
                <a:solidFill>
                  <a:schemeClr val="tx2"/>
                </a:solidFill>
              </a:rPr>
              <a:t>FY 2019 vs. FY 2020 Expenditure Budgets</a:t>
            </a:r>
          </a:p>
        </p:txBody>
      </p:sp>
      <p:sp>
        <p:nvSpPr>
          <p:cNvPr id="7" name="Text Placeholder 26"/>
          <p:cNvSpPr txBox="1">
            <a:spLocks/>
          </p:cNvSpPr>
          <p:nvPr/>
        </p:nvSpPr>
        <p:spPr>
          <a:xfrm>
            <a:off x="609600" y="1459873"/>
            <a:ext cx="3484880" cy="686407"/>
          </a:xfrm>
          <a:prstGeom prst="rect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18" tIns="45709" rIns="91418" bIns="45709" numCol="1" rtlCol="0" anchor="ctr" anchorCtr="0" compatLnSpc="1">
            <a:prstTxWarp prst="textNoShape">
              <a:avLst/>
            </a:prstTxWarp>
            <a:noAutofit/>
          </a:bodyPr>
          <a:lstStyle>
            <a:lvl1pPr marL="282575" indent="-2825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SzPct val="110000"/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73977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ct val="12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ct val="60000"/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sz="2000" b="1" dirty="0">
                <a:solidFill>
                  <a:schemeClr val="bg1"/>
                </a:solidFill>
                <a:latin typeface="+mn-lt"/>
              </a:rPr>
              <a:t>Approved FY 2019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US" sz="2000" b="1" dirty="0">
                <a:solidFill>
                  <a:schemeClr val="bg1"/>
                </a:solidFill>
                <a:latin typeface="+mn-lt"/>
              </a:rPr>
              <a:t>$582,781</a:t>
            </a:r>
          </a:p>
        </p:txBody>
      </p:sp>
      <p:sp>
        <p:nvSpPr>
          <p:cNvPr id="8" name="Text Placeholder 26"/>
          <p:cNvSpPr txBox="1">
            <a:spLocks/>
          </p:cNvSpPr>
          <p:nvPr/>
        </p:nvSpPr>
        <p:spPr>
          <a:xfrm>
            <a:off x="4952998" y="1470980"/>
            <a:ext cx="3733800" cy="674687"/>
          </a:xfrm>
          <a:prstGeom prst="rect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18" tIns="45709" rIns="91418" bIns="45709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ct val="0"/>
              </a:spcBef>
              <a:buClr>
                <a:srgbClr val="0070C0"/>
              </a:buClr>
              <a:buSzPct val="110000"/>
              <a:buFontTx/>
              <a:buNone/>
              <a:defRPr sz="2000">
                <a:solidFill>
                  <a:schemeClr val="bg1"/>
                </a:solidFill>
              </a:defRPr>
            </a:lvl1pPr>
            <a:lvl2pPr marL="739775" indent="-228600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ct val="12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ct val="9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ct val="60000"/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9pPr>
          </a:lstStyle>
          <a:p>
            <a:r>
              <a:rPr lang="en-US" b="1" dirty="0"/>
              <a:t>Approved FY 2020</a:t>
            </a:r>
          </a:p>
          <a:p>
            <a:r>
              <a:rPr lang="en-US" b="1" dirty="0"/>
              <a:t>$614,523</a:t>
            </a:r>
          </a:p>
        </p:txBody>
      </p:sp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897219326"/>
              </p:ext>
            </p:extLst>
          </p:nvPr>
        </p:nvGraphicFramePr>
        <p:xfrm>
          <a:off x="4631267" y="2189986"/>
          <a:ext cx="4772967" cy="4203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7" name="Straight Connector 16"/>
          <p:cNvCxnSpPr/>
          <p:nvPr/>
        </p:nvCxnSpPr>
        <p:spPr>
          <a:xfrm>
            <a:off x="4503486" y="2145667"/>
            <a:ext cx="0" cy="4114800"/>
          </a:xfrm>
          <a:prstGeom prst="line">
            <a:avLst/>
          </a:prstGeom>
          <a:ln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Content Placeholder 1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68453930"/>
              </p:ext>
            </p:extLst>
          </p:nvPr>
        </p:nvGraphicFramePr>
        <p:xfrm>
          <a:off x="223209" y="2379142"/>
          <a:ext cx="4408058" cy="42037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15448107-07D2-4E36-85E0-99D4BEA5B655}"/>
              </a:ext>
            </a:extLst>
          </p:cNvPr>
          <p:cNvSpPr txBox="1"/>
          <p:nvPr/>
        </p:nvSpPr>
        <p:spPr>
          <a:xfrm>
            <a:off x="254302" y="785044"/>
            <a:ext cx="9225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/>
              <a:t>$ in thousands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3209" y="1062408"/>
            <a:ext cx="8622316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2575" lvl="0" indent="-282575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SzPct val="110000"/>
              <a:buBlip>
                <a:blip r:embed="rId3"/>
              </a:buBlip>
            </a:pPr>
            <a:r>
              <a:rPr lang="en-US" sz="1900" dirty="0">
                <a:latin typeface="Gill Sans MT" panose="020B0502020104020203" pitchFamily="34" charset="0"/>
              </a:rPr>
              <a:t>Debt service is the major component of the operating budget, at 35% in FY 2020</a:t>
            </a:r>
          </a:p>
        </p:txBody>
      </p:sp>
    </p:spTree>
    <p:extLst>
      <p:ext uri="{BB962C8B-B14F-4D97-AF65-F5344CB8AC3E}">
        <p14:creationId xmlns:p14="http://schemas.microsoft.com/office/powerpoint/2010/main" val="2430261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3C4BE7-8149-4071-B91D-7C81AE3B29AD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21769" y="313100"/>
            <a:ext cx="7835900" cy="55731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/>
              <a:t>Comparative Operating Budgets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5938" y="1062408"/>
            <a:ext cx="8226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2575" lvl="0" indent="-282575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SzPct val="110000"/>
              <a:buBlip>
                <a:blip r:embed="rId3"/>
              </a:buBlip>
            </a:pPr>
            <a:r>
              <a:rPr lang="en-US" sz="2000" dirty="0">
                <a:latin typeface="Gill Sans MT" panose="020B0502020104020203" pitchFamily="34" charset="0"/>
              </a:rPr>
              <a:t>Net operating expenditure increase of about 4.8%, mainly in personnel services, water purchases and debt service</a:t>
            </a:r>
          </a:p>
        </p:txBody>
      </p:sp>
      <p:pic>
        <p:nvPicPr>
          <p:cNvPr id="427" name="Picture 4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450" y="1817405"/>
            <a:ext cx="8229600" cy="450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3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3581400" y="269631"/>
            <a:ext cx="5257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2800" b="1" dirty="0">
                <a:solidFill>
                  <a:srgbClr val="0077C8"/>
                </a:solidFill>
                <a:ea typeface="+mj-ea"/>
                <a:cs typeface="+mj-cs"/>
              </a:rPr>
              <a:t> Debt Service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375920" y="879230"/>
            <a:ext cx="8300247" cy="196556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  <a:noAutofit/>
          </a:bodyPr>
          <a:lstStyle/>
          <a:p>
            <a:pPr marL="282575" lvl="1" indent="-282575">
              <a:lnSpc>
                <a:spcPct val="110000"/>
              </a:lnSpc>
              <a:spcBef>
                <a:spcPts val="1000"/>
              </a:spcBef>
              <a:buSzPct val="110000"/>
              <a:buBlip>
                <a:blip r:embed="rId3"/>
              </a:buBlip>
              <a:defRPr/>
            </a:pPr>
            <a:r>
              <a:rPr lang="en-US" dirty="0"/>
              <a:t>Debt service is one of the fasting growing components of the budget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700" dirty="0"/>
              <a:t>It represents 30% and 31% of the total operating budget in FY 2019 and FY 2020, respectively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3C4BE7-8149-4071-B91D-7C81AE3B29AD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45229" y="5363405"/>
            <a:ext cx="40094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* Non-Debt Service includes O&amp;M, PILOT, ROW and CFCI estimates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C58FDED-88DF-434A-8AFE-7125098FBD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1367827"/>
              </p:ext>
            </p:extLst>
          </p:nvPr>
        </p:nvGraphicFramePr>
        <p:xfrm>
          <a:off x="133203" y="2484738"/>
          <a:ext cx="8785680" cy="287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87918" y="3116534"/>
            <a:ext cx="9225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/>
              <a:t>$ in thousands</a:t>
            </a:r>
          </a:p>
        </p:txBody>
      </p:sp>
    </p:spTree>
    <p:extLst>
      <p:ext uri="{BB962C8B-B14F-4D97-AF65-F5344CB8AC3E}">
        <p14:creationId xmlns:p14="http://schemas.microsoft.com/office/powerpoint/2010/main" val="448331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5" y="2512123"/>
            <a:ext cx="7450666" cy="1325563"/>
          </a:xfrm>
        </p:spPr>
        <p:txBody>
          <a:bodyPr>
            <a:normAutofit/>
          </a:bodyPr>
          <a:lstStyle/>
          <a:p>
            <a:r>
              <a:rPr lang="en-US" dirty="0"/>
              <a:t>Operating Revenue, Rates &amp; Fees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3C4BE7-8149-4071-B91D-7C81AE3B29AD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3825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57352" y="284688"/>
            <a:ext cx="7188175" cy="557315"/>
          </a:xfrm>
        </p:spPr>
        <p:txBody>
          <a:bodyPr>
            <a:normAutofit/>
          </a:bodyPr>
          <a:lstStyle/>
          <a:p>
            <a:r>
              <a:rPr lang="en-US" sz="2800" dirty="0"/>
              <a:t>Proposed Rates and Fee Changes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457950" y="6413503"/>
            <a:ext cx="2057400" cy="365125"/>
          </a:xfrm>
        </p:spPr>
        <p:txBody>
          <a:bodyPr/>
          <a:lstStyle/>
          <a:p>
            <a:fld id="{073C4BE7-8149-4071-B91D-7C81AE3B29AD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323850" y="915211"/>
            <a:ext cx="8521677" cy="549829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>
            <a:noAutofit/>
          </a:bodyPr>
          <a:lstStyle>
            <a:lvl1pPr marL="282575" indent="-2825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SzPct val="110000"/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73977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ct val="12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ct val="60000"/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dirty="0"/>
              <a:t>The rate proposal incorporates feedback from our stakeholders and various customers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The budget shifts a portion of the Clean Rivers Impervious Area Charge (CRIAC) to the Sewer Volumetric Rate provides customers the ability to reduce their bills</a:t>
            </a:r>
          </a:p>
          <a:p>
            <a:pPr lvl="2">
              <a:lnSpc>
                <a:spcPct val="100000"/>
              </a:lnSpc>
            </a:pPr>
            <a:r>
              <a:rPr lang="en-US" sz="1400" dirty="0"/>
              <a:t>Starting with 18% in FY 2020, 28% in FY 2021, and 37% in FY 2022 and beyond</a:t>
            </a:r>
          </a:p>
          <a:p>
            <a:pPr lvl="2">
              <a:lnSpc>
                <a:spcPct val="100000"/>
              </a:lnSpc>
              <a:spcBef>
                <a:spcPts val="1200"/>
              </a:spcBef>
            </a:pPr>
            <a:r>
              <a:rPr lang="en-US" sz="1400" dirty="0"/>
              <a:t>Based on methodology that allocates volume of Sanitary Wastewater, Stormwater runoff and CSO </a:t>
            </a:r>
          </a:p>
          <a:p>
            <a:pPr lvl="2">
              <a:lnSpc>
                <a:spcPct val="100000"/>
              </a:lnSpc>
              <a:spcBef>
                <a:spcPts val="1200"/>
              </a:spcBef>
            </a:pPr>
            <a:r>
              <a:rPr lang="en-US" sz="1400" dirty="0"/>
              <a:t>Decreases the Clean Rivers Impervious Area Charge (CRIAC) from projected $25.58 in FY 2020 to $20.94 per ERU, per month and increases the Water &amp; Sewer rate by 11.5% in FY 2020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1800" dirty="0"/>
              <a:t>Starting FY 2021 and beyond, the projected rates support year-long review discussions and commitment by the Board to increase capital investments by $0.95 billion, thereby addressing infrastructural challenges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1800" dirty="0"/>
              <a:t>Increase from 4% to 20% CRIAC discount for Stormwater Best Management Practices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1800" dirty="0"/>
              <a:t>Overall household charges increase of 5.7% is the same as previously forecasted for  FY 2020 (Average household charge changes from $114.48 to $114.49)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1600" dirty="0"/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95630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Gill Sans MT" panose="020B0502020104020203" pitchFamily="34" charset="0"/>
              </a:rPr>
              <a:t>Table of Contents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3C4BE7-8149-4071-B91D-7C81AE3B29A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17708" y="1153213"/>
            <a:ext cx="8228270" cy="497816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sz="2400" dirty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Executive Summary…………………………………..	 3</a:t>
            </a:r>
          </a:p>
          <a:p>
            <a:pPr>
              <a:spcBef>
                <a:spcPts val="1800"/>
              </a:spcBef>
            </a:pPr>
            <a:r>
              <a:rPr lang="en-US" sz="2400" dirty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Capital Improvement Program …….………..………	 7</a:t>
            </a:r>
          </a:p>
          <a:p>
            <a:pPr>
              <a:spcBef>
                <a:spcPts val="1800"/>
              </a:spcBef>
            </a:pPr>
            <a:r>
              <a:rPr lang="en-US" sz="2400" dirty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Operating Expenditure Budget …………….………..	14</a:t>
            </a:r>
          </a:p>
          <a:p>
            <a:pPr>
              <a:spcBef>
                <a:spcPts val="1800"/>
              </a:spcBef>
            </a:pPr>
            <a:r>
              <a:rPr lang="en-US" sz="2400" dirty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Operating Revenue, Rates &amp; Fees .……..……………	18</a:t>
            </a:r>
          </a:p>
          <a:p>
            <a:pPr>
              <a:spcBef>
                <a:spcPts val="1800"/>
              </a:spcBef>
            </a:pPr>
            <a:endParaRPr lang="en-US" sz="2400" dirty="0"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marL="0" indent="0">
              <a:spcBef>
                <a:spcPts val="1800"/>
              </a:spcBef>
              <a:buNone/>
            </a:pPr>
            <a:endParaRPr lang="en-US" sz="2400" dirty="0"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8254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13"/>
          <p:cNvGraphicFramePr>
            <a:graphicFrameLocks/>
          </p:cNvGraphicFramePr>
          <p:nvPr>
            <p:extLst/>
          </p:nvPr>
        </p:nvGraphicFramePr>
        <p:xfrm>
          <a:off x="4898631" y="2203151"/>
          <a:ext cx="4105930" cy="4381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4392" y="268260"/>
            <a:ext cx="8328193" cy="55731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/>
              <a:t>FY 2019 vs. FY 2020 Operating Revenues</a:t>
            </a:r>
          </a:p>
        </p:txBody>
      </p:sp>
      <p:sp>
        <p:nvSpPr>
          <p:cNvPr id="8" name="Text Placeholder 26"/>
          <p:cNvSpPr txBox="1">
            <a:spLocks/>
          </p:cNvSpPr>
          <p:nvPr/>
        </p:nvSpPr>
        <p:spPr bwMode="auto">
          <a:xfrm>
            <a:off x="247650" y="1446108"/>
            <a:ext cx="3883530" cy="686407"/>
          </a:xfrm>
          <a:prstGeom prst="rect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18" tIns="45709" rIns="91418" bIns="45709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ct val="0"/>
              </a:spcBef>
              <a:buClr>
                <a:srgbClr val="0070C0"/>
              </a:buClr>
              <a:buSzPct val="110000"/>
              <a:buFontTx/>
              <a:buNone/>
              <a:defRPr sz="2000">
                <a:solidFill>
                  <a:schemeClr val="bg1"/>
                </a:solidFill>
              </a:defRPr>
            </a:lvl1pPr>
            <a:lvl2pPr marL="739775" indent="-228600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ct val="120000"/>
              <a:buFont typeface="Arial" pitchFamily="34" charset="0"/>
              <a:buChar char="•"/>
              <a:defRPr sz="2000">
                <a:latin typeface="Gill Sans MT" panose="020B0502020104020203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ct val="90000"/>
              <a:buFont typeface="Wingdings" panose="05000000000000000000" pitchFamily="2" charset="2"/>
              <a:buChar char="§"/>
              <a:defRPr>
                <a:latin typeface="Gill Sans MT" panose="020B0502020104020203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ct val="60000"/>
              <a:buFont typeface="Courier New" panose="02070309020205020404" pitchFamily="49" charset="0"/>
              <a:buChar char="o"/>
              <a:defRPr>
                <a:latin typeface="Gill Sans MT" panose="020B0502020104020203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>
                <a:latin typeface="Gill Sans MT" panose="020B0502020104020203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Revised FY 2019</a:t>
            </a:r>
          </a:p>
          <a:p>
            <a:r>
              <a:rPr lang="en-US" dirty="0"/>
              <a:t>$665,650</a:t>
            </a:r>
          </a:p>
        </p:txBody>
      </p:sp>
      <p:sp>
        <p:nvSpPr>
          <p:cNvPr id="9" name="Text Placeholder 26"/>
          <p:cNvSpPr txBox="1">
            <a:spLocks/>
          </p:cNvSpPr>
          <p:nvPr/>
        </p:nvSpPr>
        <p:spPr bwMode="auto">
          <a:xfrm>
            <a:off x="4939227" y="1412224"/>
            <a:ext cx="4042304" cy="730305"/>
          </a:xfrm>
          <a:prstGeom prst="rect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18" tIns="45709" rIns="91418" bIns="45709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ct val="0"/>
              </a:spcBef>
              <a:buClr>
                <a:srgbClr val="0070C0"/>
              </a:buClr>
              <a:buSzPct val="110000"/>
              <a:buFontTx/>
              <a:buNone/>
              <a:defRPr sz="2000">
                <a:solidFill>
                  <a:schemeClr val="bg1"/>
                </a:solidFill>
              </a:defRPr>
            </a:lvl1pPr>
            <a:lvl2pPr marL="739775" indent="-228600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ct val="120000"/>
              <a:buFont typeface="Arial" pitchFamily="34" charset="0"/>
              <a:buChar char="•"/>
              <a:defRPr sz="2000">
                <a:solidFill>
                  <a:schemeClr val="dk1"/>
                </a:solidFill>
                <a:latin typeface="Gill Sans MT" panose="020B0502020104020203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ct val="90000"/>
              <a:buFont typeface="Wingdings" panose="05000000000000000000" pitchFamily="2" charset="2"/>
              <a:buChar char="§"/>
              <a:defRPr>
                <a:solidFill>
                  <a:schemeClr val="dk1"/>
                </a:solidFill>
                <a:latin typeface="Gill Sans MT" panose="020B0502020104020203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ct val="60000"/>
              <a:buFont typeface="Courier New" panose="02070309020205020404" pitchFamily="49" charset="0"/>
              <a:buChar char="o"/>
              <a:defRPr>
                <a:solidFill>
                  <a:schemeClr val="dk1"/>
                </a:solidFill>
                <a:latin typeface="Gill Sans MT" panose="020B0502020104020203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  <a:latin typeface="Gill Sans MT" panose="020B0502020104020203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Approved FY 2020</a:t>
            </a:r>
          </a:p>
          <a:p>
            <a:r>
              <a:rPr lang="en-US" dirty="0"/>
              <a:t>$693,979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31180" y="1607921"/>
            <a:ext cx="797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($000’s)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523582" y="2247728"/>
            <a:ext cx="0" cy="4114800"/>
          </a:xfrm>
          <a:prstGeom prst="line">
            <a:avLst/>
          </a:prstGeom>
          <a:ln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Content Placeholder 13"/>
          <p:cNvGraphicFramePr>
            <a:graphicFrameLocks/>
          </p:cNvGraphicFramePr>
          <p:nvPr>
            <p:extLst/>
          </p:nvPr>
        </p:nvGraphicFramePr>
        <p:xfrm>
          <a:off x="417652" y="2324556"/>
          <a:ext cx="4105930" cy="4381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457950" y="6413503"/>
            <a:ext cx="2057400" cy="365125"/>
          </a:xfrm>
        </p:spPr>
        <p:txBody>
          <a:bodyPr/>
          <a:lstStyle/>
          <a:p>
            <a:fld id="{073C4BE7-8149-4071-B91D-7C81AE3B29AD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49660" y="884961"/>
            <a:ext cx="848909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1921" indent="-211921">
              <a:lnSpc>
                <a:spcPct val="90000"/>
              </a:lnSpc>
              <a:spcBef>
                <a:spcPts val="750"/>
              </a:spcBef>
              <a:buClr>
                <a:srgbClr val="0070C0"/>
              </a:buClr>
              <a:buSzPct val="110000"/>
              <a:buFontTx/>
              <a:buBlip>
                <a:blip r:embed="rId5"/>
              </a:buBlip>
            </a:pPr>
            <a:r>
              <a:rPr lang="en-US" dirty="0"/>
              <a:t>DC Water has a diversified customer base and stable revenue structure which is necessary to recoup the cost of services</a:t>
            </a:r>
          </a:p>
        </p:txBody>
      </p:sp>
    </p:spTree>
    <p:extLst>
      <p:ext uri="{BB962C8B-B14F-4D97-AF65-F5344CB8AC3E}">
        <p14:creationId xmlns:p14="http://schemas.microsoft.com/office/powerpoint/2010/main" val="2066233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6302" y="381640"/>
            <a:ext cx="7292450" cy="41798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/>
              <a:t>Revenue Comparison by Customer Class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9660" y="952697"/>
            <a:ext cx="8489092" cy="1045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1921" indent="-211921">
              <a:lnSpc>
                <a:spcPct val="90000"/>
              </a:lnSpc>
              <a:spcBef>
                <a:spcPts val="750"/>
              </a:spcBef>
              <a:buClr>
                <a:srgbClr val="0070C0"/>
              </a:buClr>
              <a:buSzPct val="110000"/>
              <a:buFontTx/>
              <a:buBlip>
                <a:blip r:embed="rId3"/>
              </a:buBlip>
            </a:pPr>
            <a:r>
              <a:rPr lang="en-US" dirty="0">
                <a:solidFill>
                  <a:prstClr val="black"/>
                </a:solidFill>
              </a:rPr>
              <a:t>Total revenue is projected to increase by $28.3 million or 4.3% </a:t>
            </a:r>
          </a:p>
          <a:p>
            <a:pPr marL="211921" indent="-211921">
              <a:lnSpc>
                <a:spcPct val="90000"/>
              </a:lnSpc>
              <a:spcBef>
                <a:spcPts val="750"/>
              </a:spcBef>
              <a:buClr>
                <a:srgbClr val="0070C0"/>
              </a:buClr>
              <a:buSzPct val="110000"/>
              <a:buFontTx/>
              <a:buBlip>
                <a:blip r:embed="rId3"/>
              </a:buBlip>
            </a:pPr>
            <a:r>
              <a:rPr lang="en-US" dirty="0"/>
              <a:t>Retail revenue is projected to increase by $27.9 million or 5.4% </a:t>
            </a:r>
          </a:p>
          <a:p>
            <a:pPr marL="211921" indent="-211921">
              <a:lnSpc>
                <a:spcPct val="90000"/>
              </a:lnSpc>
              <a:spcBef>
                <a:spcPts val="750"/>
              </a:spcBef>
              <a:buClr>
                <a:srgbClr val="0070C0"/>
              </a:buClr>
              <a:buSzPct val="110000"/>
              <a:buFontTx/>
              <a:buBlip>
                <a:blip r:embed="rId3"/>
              </a:buBlip>
            </a:pPr>
            <a:r>
              <a:rPr lang="en-US" dirty="0">
                <a:solidFill>
                  <a:prstClr val="black"/>
                </a:solidFill>
              </a:rPr>
              <a:t>Wholesale revenue is projected to decrease by $0.5 million or 0.5% because of flows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457950" y="6413503"/>
            <a:ext cx="2057400" cy="365125"/>
          </a:xfrm>
        </p:spPr>
        <p:txBody>
          <a:bodyPr/>
          <a:lstStyle/>
          <a:p>
            <a:fld id="{073C4BE7-8149-4071-B91D-7C81AE3B29AD}" type="slidenum">
              <a:rPr lang="en-US" smtClean="0"/>
              <a:pPr/>
              <a:t>21</a:t>
            </a:fld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51631"/>
              </p:ext>
            </p:extLst>
          </p:nvPr>
        </p:nvGraphicFramePr>
        <p:xfrm>
          <a:off x="250804" y="2151182"/>
          <a:ext cx="8686800" cy="3429253"/>
        </p:xfrm>
        <a:graphic>
          <a:graphicData uri="http://schemas.openxmlformats.org/drawingml/2006/table">
            <a:tbl>
              <a:tblPr/>
              <a:tblGrid>
                <a:gridCol w="4616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67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43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34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63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4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($000's) </a:t>
                      </a:r>
                    </a:p>
                  </a:txBody>
                  <a:tcPr marL="4880" marR="4880" marT="488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Revised</a:t>
                      </a:r>
                    </a:p>
                  </a:txBody>
                  <a:tcPr marL="4880" marR="4880" marT="48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Approved</a:t>
                      </a:r>
                    </a:p>
                  </a:txBody>
                  <a:tcPr marL="4880" marR="4880" marT="4880" marB="0" anchor="ctr">
                    <a:lnL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i="0" u="none" strike="noStrike" kern="1200" dirty="0" err="1">
                          <a:solidFill>
                            <a:srgbClr val="FFFF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Incr</a:t>
                      </a:r>
                      <a:r>
                        <a:rPr lang="en-US" sz="16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/(</a:t>
                      </a:r>
                      <a:r>
                        <a:rPr lang="en-US" sz="1600" b="1" i="0" u="none" strike="noStrike" kern="1200" dirty="0" err="1">
                          <a:solidFill>
                            <a:srgbClr val="FFFF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Decr</a:t>
                      </a:r>
                      <a:r>
                        <a:rPr lang="en-US" sz="16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sv-SE" sz="1600" b="1" i="0" u="none" strike="noStrike" kern="1200" dirty="0"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80" marR="4880" marT="488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987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880" marR="4880" marT="488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FY 2019</a:t>
                      </a:r>
                    </a:p>
                  </a:txBody>
                  <a:tcPr marL="4880" marR="4880" marT="488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FY 2020</a:t>
                      </a:r>
                    </a:p>
                  </a:txBody>
                  <a:tcPr marL="4880" marR="4880" marT="4880" marB="0">
                    <a:lnL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6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</a:t>
                      </a:r>
                    </a:p>
                  </a:txBody>
                  <a:tcPr marL="4880" marR="4880" marT="488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%</a:t>
                      </a:r>
                    </a:p>
                  </a:txBody>
                  <a:tcPr marL="4880" marR="4880" marT="4880" marB="0">
                    <a:lnL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5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Retail Revenue</a:t>
                      </a:r>
                    </a:p>
                  </a:txBody>
                  <a:tcPr marL="4880" marR="4880" marT="488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$521,626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$549,553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$27,927</a:t>
                      </a:r>
                    </a:p>
                  </a:txBody>
                  <a:tcPr marL="4880" marR="4880" marT="4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5.4%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54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Wholesale Revenue</a:t>
                      </a:r>
                    </a:p>
                  </a:txBody>
                  <a:tcPr marL="4880" marR="4880" marT="488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4880" marR="4880" marT="4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654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Potomac Interceptor (PI)</a:t>
                      </a:r>
                    </a:p>
                  </a:txBody>
                  <a:tcPr marL="43924" marR="4880" marT="488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        2,715 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         2,715 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-   </a:t>
                      </a:r>
                    </a:p>
                  </a:txBody>
                  <a:tcPr marL="4880" marR="4880" marT="4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-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467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Loudoun County Sanitation Authority (LCSA)</a:t>
                      </a:r>
                    </a:p>
                  </a:txBody>
                  <a:tcPr marL="43924" marR="4880" marT="488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        7,541 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        7,758 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217 </a:t>
                      </a:r>
                    </a:p>
                  </a:txBody>
                  <a:tcPr marL="4880" marR="4880" marT="4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2.9%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256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Washington Suburban Sanitary Commission (WSSC)</a:t>
                      </a:r>
                    </a:p>
                  </a:txBody>
                  <a:tcPr marL="43924" marR="4880" marT="488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      58,335 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       57,284 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(1,051) </a:t>
                      </a:r>
                    </a:p>
                  </a:txBody>
                  <a:tcPr marL="4880" marR="4880" marT="4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(1.8%)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654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Fairfax County</a:t>
                      </a:r>
                    </a:p>
                  </a:txBody>
                  <a:tcPr marL="43924" marR="4880" marT="488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      14,401 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       14,782 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381 </a:t>
                      </a:r>
                    </a:p>
                  </a:txBody>
                  <a:tcPr marL="4880" marR="4880" marT="4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2.6%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5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Total Wholesale Revenue</a:t>
                      </a:r>
                    </a:p>
                  </a:txBody>
                  <a:tcPr marL="4880" marR="4880" marT="488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$82,992 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$82,539 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($453) </a:t>
                      </a:r>
                    </a:p>
                  </a:txBody>
                  <a:tcPr marL="4880" marR="4880" marT="4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(0.5%)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654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Other Revenue</a:t>
                      </a:r>
                    </a:p>
                  </a:txBody>
                  <a:tcPr marL="4880" marR="4880" marT="488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61,032 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61,887 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855 </a:t>
                      </a:r>
                    </a:p>
                  </a:txBody>
                  <a:tcPr marL="4880" marR="4880" marT="4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1.4%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93635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880" marR="4880" marT="488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880" marR="4880" marT="4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654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Total Revenues</a:t>
                      </a:r>
                    </a:p>
                  </a:txBody>
                  <a:tcPr marL="4880" marR="4880" marT="488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$665,650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$693,979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$28,329</a:t>
                      </a:r>
                    </a:p>
                  </a:txBody>
                  <a:tcPr marL="4880" marR="4880" marT="4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4.3%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50804" y="5651703"/>
            <a:ext cx="8686800" cy="7571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  <a:buClr>
                <a:srgbClr val="0070C0"/>
              </a:buClr>
              <a:buSzPct val="110000"/>
            </a:pPr>
            <a:r>
              <a:rPr lang="en-US" sz="2400" i="1" dirty="0">
                <a:solidFill>
                  <a:prstClr val="black"/>
                </a:solidFill>
              </a:rPr>
              <a:t>DC Water’s revenue comes from rates paid by our retail and jurisdictional customers for their proportionate share of the cost of operations</a:t>
            </a:r>
          </a:p>
        </p:txBody>
      </p:sp>
    </p:spTree>
    <p:extLst>
      <p:ext uri="{BB962C8B-B14F-4D97-AF65-F5344CB8AC3E}">
        <p14:creationId xmlns:p14="http://schemas.microsoft.com/office/powerpoint/2010/main" val="2385352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67740" y="5407"/>
            <a:ext cx="7498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77C8"/>
                </a:solidFill>
                <a:ea typeface="+mj-ea"/>
                <a:cs typeface="+mj-cs"/>
              </a:rPr>
              <a:t>Historic and Projected Combined Household Increases for Residential Customers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457950" y="6413503"/>
            <a:ext cx="2057400" cy="365125"/>
          </a:xfrm>
        </p:spPr>
        <p:txBody>
          <a:bodyPr/>
          <a:lstStyle/>
          <a:p>
            <a:fld id="{073C4BE7-8149-4071-B91D-7C81AE3B29AD}" type="slidenum">
              <a:rPr lang="en-US" smtClean="0"/>
              <a:pPr/>
              <a:t>22</a:t>
            </a:fld>
            <a:endParaRPr lang="en-US" dirty="0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/>
          </p:nvPr>
        </p:nvGraphicFramePr>
        <p:xfrm>
          <a:off x="371708" y="1583886"/>
          <a:ext cx="8417152" cy="4776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4387199" y="1706920"/>
            <a:ext cx="2" cy="3962400"/>
          </a:xfrm>
          <a:prstGeom prst="line">
            <a:avLst/>
          </a:prstGeom>
          <a:ln w="127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1"/>
          <p:cNvSpPr>
            <a:spLocks noGrp="1"/>
          </p:cNvSpPr>
          <p:nvPr>
            <p:ph sz="half" idx="1"/>
          </p:nvPr>
        </p:nvSpPr>
        <p:spPr>
          <a:xfrm>
            <a:off x="220133" y="937201"/>
            <a:ext cx="8695267" cy="2300714"/>
          </a:xfrm>
        </p:spPr>
        <p:txBody>
          <a:bodyPr>
            <a:noAutofit/>
          </a:bodyPr>
          <a:lstStyle/>
          <a:p>
            <a:r>
              <a:rPr lang="en-US" sz="1800" dirty="0"/>
              <a:t>The projected increases for the average residential household supports the additional capital investments, starting FY 2021 to address the infrastructural challenges </a:t>
            </a:r>
          </a:p>
        </p:txBody>
      </p:sp>
    </p:spTree>
    <p:extLst>
      <p:ext uri="{BB962C8B-B14F-4D97-AF65-F5344CB8AC3E}">
        <p14:creationId xmlns:p14="http://schemas.microsoft.com/office/powerpoint/2010/main" val="19863234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23532" y="253998"/>
            <a:ext cx="6703487" cy="556155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176"/>
            <a:r>
              <a:rPr lang="en-US" dirty="0"/>
              <a:t>Impact of the CRIAC Shift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67782" y="995880"/>
            <a:ext cx="4231218" cy="4351338"/>
          </a:xfrm>
        </p:spPr>
        <p:txBody>
          <a:bodyPr vert="horz" lIns="91440" tIns="45720" rIns="91440" bIns="45720" rtlCol="0">
            <a:noAutofit/>
          </a:bodyPr>
          <a:lstStyle/>
          <a:p>
            <a:pPr marL="211921" indent="-211921">
              <a:lnSpc>
                <a:spcPct val="100000"/>
              </a:lnSpc>
              <a:spcBef>
                <a:spcPts val="750"/>
              </a:spcBef>
            </a:pPr>
            <a:r>
              <a:rPr lang="en-US" sz="1800" dirty="0">
                <a:latin typeface="+mn-lt"/>
              </a:rPr>
              <a:t>This year’s budget proposal includes a phase-in approach to shift some of the CRIAC costs to Sewer Volumetric Rates</a:t>
            </a:r>
          </a:p>
          <a:p>
            <a:pPr lvl="1">
              <a:lnSpc>
                <a:spcPct val="100000"/>
              </a:lnSpc>
            </a:pPr>
            <a:r>
              <a:rPr lang="en-US" sz="1400" dirty="0">
                <a:latin typeface="+mn-lt"/>
              </a:rPr>
              <a:t>18% in FY 2020, 28% in FY 2021 and 37% in FY 2022 and beyond</a:t>
            </a:r>
          </a:p>
          <a:p>
            <a:pPr marL="211921" indent="-211921">
              <a:lnSpc>
                <a:spcPct val="100000"/>
              </a:lnSpc>
              <a:spcBef>
                <a:spcPts val="750"/>
              </a:spcBef>
            </a:pPr>
            <a:r>
              <a:rPr lang="en-US" sz="1800" dirty="0">
                <a:latin typeface="+mn-lt"/>
              </a:rPr>
              <a:t>Shifting some of the Clean Rivers cost recovery to the volumetric rate gives customers more control over the amount that they pay towards the project</a:t>
            </a:r>
          </a:p>
          <a:p>
            <a:pPr marL="211921" indent="-211921">
              <a:lnSpc>
                <a:spcPct val="100000"/>
              </a:lnSpc>
              <a:spcBef>
                <a:spcPts val="750"/>
              </a:spcBef>
            </a:pPr>
            <a:r>
              <a:rPr lang="en-US" sz="1800" dirty="0">
                <a:latin typeface="+mn-lt"/>
              </a:rPr>
              <a:t>As a class, the Multi-family and Commercial who use more water would pay more, while Federal Government would pay less</a:t>
            </a:r>
          </a:p>
          <a:p>
            <a:pPr marL="211921" indent="-211921">
              <a:lnSpc>
                <a:spcPct val="100000"/>
              </a:lnSpc>
              <a:spcBef>
                <a:spcPts val="750"/>
              </a:spcBef>
            </a:pPr>
            <a:r>
              <a:rPr lang="en-US" sz="1800" dirty="0">
                <a:latin typeface="+mn-lt"/>
              </a:rPr>
              <a:t>Small volume customers in every class would generally pay less</a:t>
            </a:r>
          </a:p>
          <a:p>
            <a:pPr marL="211921" indent="-211921">
              <a:lnSpc>
                <a:spcPct val="100000"/>
              </a:lnSpc>
              <a:spcBef>
                <a:spcPts val="750"/>
              </a:spcBef>
            </a:pPr>
            <a:r>
              <a:rPr lang="en-US" sz="1800" dirty="0">
                <a:latin typeface="+mn-lt"/>
              </a:rPr>
              <a:t>Average Residential customers would pay about the same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3718" r="13381" b="-4"/>
          <a:stretch/>
        </p:blipFill>
        <p:spPr>
          <a:xfrm>
            <a:off x="4978400" y="1362404"/>
            <a:ext cx="3606289" cy="4472173"/>
          </a:xfrm>
          <a:prstGeom prst="rect">
            <a:avLst/>
          </a:prstGeom>
        </p:spPr>
      </p:pic>
      <p:sp>
        <p:nvSpPr>
          <p:cNvPr id="1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457950" y="6413503"/>
            <a:ext cx="2057400" cy="365125"/>
          </a:xfrm>
        </p:spPr>
        <p:txBody>
          <a:bodyPr/>
          <a:lstStyle/>
          <a:p>
            <a:fld id="{073C4BE7-8149-4071-B91D-7C81AE3B29AD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5148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985124" y="350645"/>
            <a:ext cx="7960308" cy="523820"/>
          </a:xfrm>
        </p:spPr>
        <p:txBody>
          <a:bodyPr>
            <a:noAutofit/>
          </a:bodyPr>
          <a:lstStyle/>
          <a:p>
            <a:pPr defTabSz="914176">
              <a:defRPr/>
            </a:pPr>
            <a:r>
              <a:rPr lang="en-US" sz="2600" dirty="0"/>
              <a:t>Projected Clean Rivers Impervious Area Charge </a:t>
            </a:r>
          </a:p>
        </p:txBody>
      </p:sp>
      <p:sp>
        <p:nvSpPr>
          <p:cNvPr id="4" name="Rectangle 3"/>
          <p:cNvSpPr/>
          <p:nvPr/>
        </p:nvSpPr>
        <p:spPr>
          <a:xfrm>
            <a:off x="397933" y="4298999"/>
            <a:ext cx="8458200" cy="1996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2575" lvl="0" indent="-282575" algn="just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SzPct val="110000"/>
              <a:buBlip>
                <a:blip r:embed="rId2"/>
              </a:buBlip>
              <a:defRPr/>
            </a:pPr>
            <a:r>
              <a:rPr lang="en-US" sz="1700" kern="0" dirty="0">
                <a:solidFill>
                  <a:prstClr val="black"/>
                </a:solidFill>
              </a:rPr>
              <a:t>Charges are driven by debt service costs necessary to support the </a:t>
            </a:r>
            <a:r>
              <a:rPr lang="en-US" sz="1700" kern="0" dirty="0">
                <a:solidFill>
                  <a:sysClr val="windowText" lastClr="000000"/>
                </a:solidFill>
              </a:rPr>
              <a:t>$2.7 </a:t>
            </a:r>
            <a:r>
              <a:rPr lang="en-US" sz="1700" kern="0" dirty="0">
                <a:solidFill>
                  <a:prstClr val="black"/>
                </a:solidFill>
              </a:rPr>
              <a:t>billion Clean Rivers Project</a:t>
            </a:r>
          </a:p>
          <a:p>
            <a:pPr marL="282575" indent="-282575" algn="just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SzPct val="110000"/>
              <a:buBlip>
                <a:blip r:embed="rId2"/>
              </a:buBlip>
              <a:defRPr/>
            </a:pPr>
            <a:r>
              <a:rPr lang="en-US" sz="1700" dirty="0"/>
              <a:t>CRIAC charges reflect shift of project costs to Sewer Volumetric, with 18% in FY 2020, 28% in FY 2021 and 37% in FY 2022 and beyond</a:t>
            </a:r>
          </a:p>
          <a:p>
            <a:pPr marL="282575" lvl="0" indent="-282575" algn="just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SzPct val="110000"/>
              <a:buBlip>
                <a:blip r:embed="rId2"/>
              </a:buBlip>
              <a:defRPr/>
            </a:pPr>
            <a:r>
              <a:rPr lang="en-US" sz="1700" kern="0" dirty="0">
                <a:solidFill>
                  <a:prstClr val="black"/>
                </a:solidFill>
              </a:rPr>
              <a:t>The annual Clean Rivers Project costs for the average residential customer (700 – 2,000 sq. ft. of impervious area) is projected to increase from $251.28 in FY 2020 to $351.72 in FY 2028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457950" y="6413503"/>
            <a:ext cx="2057400" cy="365125"/>
          </a:xfrm>
        </p:spPr>
        <p:txBody>
          <a:bodyPr/>
          <a:lstStyle/>
          <a:p>
            <a:fld id="{073C4BE7-8149-4071-B91D-7C81AE3B29AD}" type="slidenum">
              <a:rPr lang="en-US" smtClean="0"/>
              <a:pPr/>
              <a:t>24</a:t>
            </a:fld>
            <a:endParaRPr lang="en-US" dirty="0"/>
          </a:p>
        </p:txBody>
      </p:sp>
      <p:graphicFrame>
        <p:nvGraphicFramePr>
          <p:cNvPr id="8" name="Chart 7">
            <a:extLst/>
          </p:cNvPr>
          <p:cNvGraphicFramePr>
            <a:graphicFrameLocks/>
          </p:cNvGraphicFramePr>
          <p:nvPr>
            <p:extLst/>
          </p:nvPr>
        </p:nvGraphicFramePr>
        <p:xfrm>
          <a:off x="662272" y="874465"/>
          <a:ext cx="8018004" cy="3376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748162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2C78DF17-1EAA-4623-B5BD-2FD7380A3637}"/>
              </a:ext>
            </a:extLst>
          </p:cNvPr>
          <p:cNvSpPr txBox="1">
            <a:spLocks/>
          </p:cNvSpPr>
          <p:nvPr/>
        </p:nvSpPr>
        <p:spPr>
          <a:xfrm>
            <a:off x="3098800" y="152401"/>
            <a:ext cx="5834680" cy="611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77C8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600" dirty="0"/>
              <a:t>Sample of DC Water’s Customers and Projected Monthly Bills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457950" y="6413503"/>
            <a:ext cx="2057400" cy="365125"/>
          </a:xfrm>
        </p:spPr>
        <p:txBody>
          <a:bodyPr/>
          <a:lstStyle/>
          <a:p>
            <a:fld id="{073C4BE7-8149-4071-B91D-7C81AE3B29AD}" type="slidenum">
              <a:rPr lang="en-US" smtClean="0"/>
              <a:pPr/>
              <a:t>25</a:t>
            </a:fld>
            <a:endParaRPr lang="en-US" dirty="0"/>
          </a:p>
        </p:txBody>
      </p:sp>
      <p:graphicFrame>
        <p:nvGraphicFramePr>
          <p:cNvPr id="11" name="Table 10">
            <a:extLst/>
          </p:cNvPr>
          <p:cNvGraphicFramePr>
            <a:graphicFrameLocks noGrp="1"/>
          </p:cNvGraphicFramePr>
          <p:nvPr>
            <p:extLst/>
          </p:nvPr>
        </p:nvGraphicFramePr>
        <p:xfrm>
          <a:off x="653813" y="865591"/>
          <a:ext cx="8042914" cy="1684030"/>
        </p:xfrm>
        <a:graphic>
          <a:graphicData uri="http://schemas.openxmlformats.org/drawingml/2006/table">
            <a:tbl>
              <a:tblPr firstRow="1" bandRow="1"/>
              <a:tblGrid>
                <a:gridCol w="1574461">
                  <a:extLst>
                    <a:ext uri="{9D8B030D-6E8A-4147-A177-3AD203B41FA5}">
                      <a16:colId xmlns:a16="http://schemas.microsoft.com/office/drawing/2014/main" val="3603883699"/>
                    </a:ext>
                  </a:extLst>
                </a:gridCol>
                <a:gridCol w="536549">
                  <a:extLst>
                    <a:ext uri="{9D8B030D-6E8A-4147-A177-3AD203B41FA5}">
                      <a16:colId xmlns:a16="http://schemas.microsoft.com/office/drawing/2014/main" val="1419551069"/>
                    </a:ext>
                  </a:extLst>
                </a:gridCol>
                <a:gridCol w="607151">
                  <a:extLst>
                    <a:ext uri="{9D8B030D-6E8A-4147-A177-3AD203B41FA5}">
                      <a16:colId xmlns:a16="http://schemas.microsoft.com/office/drawing/2014/main" val="1042088711"/>
                    </a:ext>
                  </a:extLst>
                </a:gridCol>
                <a:gridCol w="609447">
                  <a:extLst>
                    <a:ext uri="{9D8B030D-6E8A-4147-A177-3AD203B41FA5}">
                      <a16:colId xmlns:a16="http://schemas.microsoft.com/office/drawing/2014/main" val="1402625746"/>
                    </a:ext>
                  </a:extLst>
                </a:gridCol>
                <a:gridCol w="652543">
                  <a:extLst>
                    <a:ext uri="{9D8B030D-6E8A-4147-A177-3AD203B41FA5}">
                      <a16:colId xmlns:a16="http://schemas.microsoft.com/office/drawing/2014/main" val="3173950650"/>
                    </a:ext>
                  </a:extLst>
                </a:gridCol>
                <a:gridCol w="709640">
                  <a:extLst>
                    <a:ext uri="{9D8B030D-6E8A-4147-A177-3AD203B41FA5}">
                      <a16:colId xmlns:a16="http://schemas.microsoft.com/office/drawing/2014/main" val="3250688877"/>
                    </a:ext>
                  </a:extLst>
                </a:gridCol>
                <a:gridCol w="644385">
                  <a:extLst>
                    <a:ext uri="{9D8B030D-6E8A-4147-A177-3AD203B41FA5}">
                      <a16:colId xmlns:a16="http://schemas.microsoft.com/office/drawing/2014/main" val="1391841202"/>
                    </a:ext>
                  </a:extLst>
                </a:gridCol>
                <a:gridCol w="742267">
                  <a:extLst>
                    <a:ext uri="{9D8B030D-6E8A-4147-A177-3AD203B41FA5}">
                      <a16:colId xmlns:a16="http://schemas.microsoft.com/office/drawing/2014/main" val="2114006052"/>
                    </a:ext>
                  </a:extLst>
                </a:gridCol>
                <a:gridCol w="562817">
                  <a:extLst>
                    <a:ext uri="{9D8B030D-6E8A-4147-A177-3AD203B41FA5}">
                      <a16:colId xmlns:a16="http://schemas.microsoft.com/office/drawing/2014/main" val="1562971560"/>
                    </a:ext>
                  </a:extLst>
                </a:gridCol>
                <a:gridCol w="701827">
                  <a:extLst>
                    <a:ext uri="{9D8B030D-6E8A-4147-A177-3AD203B41FA5}">
                      <a16:colId xmlns:a16="http://schemas.microsoft.com/office/drawing/2014/main" val="4158600403"/>
                    </a:ext>
                  </a:extLst>
                </a:gridCol>
                <a:gridCol w="701827">
                  <a:extLst>
                    <a:ext uri="{9D8B030D-6E8A-4147-A177-3AD203B41FA5}">
                      <a16:colId xmlns:a16="http://schemas.microsoft.com/office/drawing/2014/main" val="2049146488"/>
                    </a:ext>
                  </a:extLst>
                </a:gridCol>
              </a:tblGrid>
              <a:tr h="7391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9pPr>
                    </a:lstStyle>
                    <a:p>
                      <a:r>
                        <a:rPr lang="en-US" sz="1100" dirty="0"/>
                        <a:t>Residential</a:t>
                      </a:r>
                      <a:r>
                        <a:rPr lang="en-US" sz="1100" baseline="0" dirty="0"/>
                        <a:t> – </a:t>
                      </a:r>
                      <a:r>
                        <a:rPr lang="en-US" sz="1100" dirty="0"/>
                        <a:t> Avg.  6.2 </a:t>
                      </a:r>
                      <a:r>
                        <a:rPr lang="en-US" sz="1100" dirty="0" err="1"/>
                        <a:t>Ccf</a:t>
                      </a:r>
                      <a:r>
                        <a:rPr lang="en-US" sz="1100" dirty="0"/>
                        <a:t> / 1ERU</a:t>
                      </a:r>
                    </a:p>
                    <a:p>
                      <a:r>
                        <a:rPr lang="en-US" sz="1100" dirty="0"/>
                        <a:t>Baseline $5.0B </a:t>
                      </a:r>
                    </a:p>
                    <a:p>
                      <a:r>
                        <a:rPr lang="en-US" sz="1100" dirty="0"/>
                        <a:t>Phase-In18%</a:t>
                      </a:r>
                      <a:r>
                        <a:rPr lang="en-US" sz="1100" baseline="0" dirty="0"/>
                        <a:t>-28%-37% </a:t>
                      </a:r>
                      <a:endParaRPr lang="en-US" sz="1100" dirty="0"/>
                    </a:p>
                  </a:txBody>
                  <a:tcPr marL="68580" marR="68580" marT="34291" marB="34291">
                    <a:lnL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7C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2019</a:t>
                      </a:r>
                    </a:p>
                  </a:txBody>
                  <a:tcPr marL="68580" marR="68580" marT="34291" marB="34291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7C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2020</a:t>
                      </a:r>
                    </a:p>
                  </a:txBody>
                  <a:tcPr marL="68580" marR="68580" marT="34291" marB="34291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7C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2021</a:t>
                      </a:r>
                    </a:p>
                  </a:txBody>
                  <a:tcPr marL="68580" marR="68580" marT="34291" marB="34291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7C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2022</a:t>
                      </a:r>
                    </a:p>
                  </a:txBody>
                  <a:tcPr marL="68580" marR="68580" marT="34291" marB="34291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7C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2023</a:t>
                      </a:r>
                    </a:p>
                  </a:txBody>
                  <a:tcPr marL="68580" marR="68580" marT="34291" marB="34291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7C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2024</a:t>
                      </a:r>
                    </a:p>
                  </a:txBody>
                  <a:tcPr marL="68580" marR="68580" marT="34291" marB="34291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7C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2025</a:t>
                      </a:r>
                    </a:p>
                  </a:txBody>
                  <a:tcPr marL="68580" marR="68580" marT="34291" marB="34291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7C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2026</a:t>
                      </a:r>
                    </a:p>
                  </a:txBody>
                  <a:tcPr marL="68580" marR="68580" marT="34291" marB="34291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7C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2027</a:t>
                      </a:r>
                    </a:p>
                  </a:txBody>
                  <a:tcPr marL="68580" marR="68580" marT="34291" marB="34291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7C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1" kern="1200" dirty="0">
                          <a:solidFill>
                            <a:schemeClr val="bg1"/>
                          </a:solidFill>
                          <a:latin typeface="Gill Sans MT"/>
                          <a:ea typeface="+mn-ea"/>
                          <a:cs typeface="+mn-cs"/>
                        </a:rPr>
                        <a:t>2028</a:t>
                      </a:r>
                    </a:p>
                  </a:txBody>
                  <a:tcPr marL="68580" marR="68580" marT="34291" marB="34291" anchor="ctr">
                    <a:lnL>
                      <a:noFill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7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051433"/>
                  </a:ext>
                </a:extLst>
              </a:tr>
              <a:tr h="2362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r>
                        <a:rPr lang="en-US" sz="1100" dirty="0"/>
                        <a:t>Water &amp; Sewer Rate (%)</a:t>
                      </a:r>
                    </a:p>
                  </a:txBody>
                  <a:tcPr marL="68580" marR="68580" marT="34291" marB="34291">
                    <a:lnL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13.0%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11.5%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12.5%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11.5%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8.5%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7.5%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6.0%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5.5%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5.5%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Gill Sans MT"/>
                          <a:ea typeface="+mn-ea"/>
                          <a:cs typeface="+mn-cs"/>
                        </a:rPr>
                        <a:t>4.5%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450458"/>
                  </a:ext>
                </a:extLst>
              </a:tr>
              <a:tr h="2362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CRIAC ($/ERU) </a:t>
                      </a:r>
                    </a:p>
                  </a:txBody>
                  <a:tcPr marL="68580" marR="68580" marT="34291" marB="34291">
                    <a:lnL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$23.00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$20.94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$20.95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$19.85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$21.45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$25.28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$24.35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$25.06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$25.73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Gill Sans MT"/>
                          <a:ea typeface="+mn-ea"/>
                          <a:cs typeface="+mn-cs"/>
                        </a:rPr>
                        <a:t>$29.31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62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r>
                        <a:rPr lang="en-US" sz="1100" dirty="0"/>
                        <a:t>Avg. Customer Bill ($)</a:t>
                      </a:r>
                    </a:p>
                  </a:txBody>
                  <a:tcPr marL="68580" marR="68580" marT="34291" marB="34291">
                    <a:lnL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$108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$114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$124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B6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$133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$143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$155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$161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$168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$176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latin typeface="Gill Sans MT" panose="020B0502020104020203" pitchFamily="34" charset="0"/>
                        </a:rPr>
                        <a:t>$185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B6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594895"/>
                  </a:ext>
                </a:extLst>
              </a:tr>
              <a:tr h="2362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r>
                        <a:rPr lang="en-US" sz="1100" dirty="0"/>
                        <a:t>Avg. Customer Bill (%)</a:t>
                      </a:r>
                    </a:p>
                  </a:txBody>
                  <a:tcPr marL="68580" marR="68580" marT="34291" marB="34291">
                    <a:lnL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5.9%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5.7%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8.5%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7.3%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7.4%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8.2%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3.8%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4.5%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4.5%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latin typeface="Gill Sans MT" panose="020B0502020104020203" pitchFamily="34" charset="0"/>
                        </a:rPr>
                        <a:t>5.5%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1292973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/>
          </p:cNvPr>
          <p:cNvGraphicFramePr>
            <a:graphicFrameLocks noGrp="1"/>
          </p:cNvGraphicFramePr>
          <p:nvPr>
            <p:extLst/>
          </p:nvPr>
        </p:nvGraphicFramePr>
        <p:xfrm>
          <a:off x="642714" y="2679653"/>
          <a:ext cx="8087301" cy="1684030"/>
        </p:xfrm>
        <a:graphic>
          <a:graphicData uri="http://schemas.openxmlformats.org/drawingml/2006/table">
            <a:tbl>
              <a:tblPr firstRow="1" bandRow="1"/>
              <a:tblGrid>
                <a:gridCol w="1596656">
                  <a:extLst>
                    <a:ext uri="{9D8B030D-6E8A-4147-A177-3AD203B41FA5}">
                      <a16:colId xmlns:a16="http://schemas.microsoft.com/office/drawing/2014/main" val="3603883699"/>
                    </a:ext>
                  </a:extLst>
                </a:gridCol>
                <a:gridCol w="525095">
                  <a:extLst>
                    <a:ext uri="{9D8B030D-6E8A-4147-A177-3AD203B41FA5}">
                      <a16:colId xmlns:a16="http://schemas.microsoft.com/office/drawing/2014/main" val="1419551069"/>
                    </a:ext>
                  </a:extLst>
                </a:gridCol>
                <a:gridCol w="654409">
                  <a:extLst>
                    <a:ext uri="{9D8B030D-6E8A-4147-A177-3AD203B41FA5}">
                      <a16:colId xmlns:a16="http://schemas.microsoft.com/office/drawing/2014/main" val="1042088711"/>
                    </a:ext>
                  </a:extLst>
                </a:gridCol>
                <a:gridCol w="579075">
                  <a:extLst>
                    <a:ext uri="{9D8B030D-6E8A-4147-A177-3AD203B41FA5}">
                      <a16:colId xmlns:a16="http://schemas.microsoft.com/office/drawing/2014/main" val="1402625746"/>
                    </a:ext>
                  </a:extLst>
                </a:gridCol>
                <a:gridCol w="654863">
                  <a:extLst>
                    <a:ext uri="{9D8B030D-6E8A-4147-A177-3AD203B41FA5}">
                      <a16:colId xmlns:a16="http://schemas.microsoft.com/office/drawing/2014/main" val="3173950650"/>
                    </a:ext>
                  </a:extLst>
                </a:gridCol>
                <a:gridCol w="712163">
                  <a:extLst>
                    <a:ext uri="{9D8B030D-6E8A-4147-A177-3AD203B41FA5}">
                      <a16:colId xmlns:a16="http://schemas.microsoft.com/office/drawing/2014/main" val="3250688877"/>
                    </a:ext>
                  </a:extLst>
                </a:gridCol>
                <a:gridCol w="646676">
                  <a:extLst>
                    <a:ext uri="{9D8B030D-6E8A-4147-A177-3AD203B41FA5}">
                      <a16:colId xmlns:a16="http://schemas.microsoft.com/office/drawing/2014/main" val="1391841202"/>
                    </a:ext>
                  </a:extLst>
                </a:gridCol>
                <a:gridCol w="744905">
                  <a:extLst>
                    <a:ext uri="{9D8B030D-6E8A-4147-A177-3AD203B41FA5}">
                      <a16:colId xmlns:a16="http://schemas.microsoft.com/office/drawing/2014/main" val="2114006052"/>
                    </a:ext>
                  </a:extLst>
                </a:gridCol>
                <a:gridCol w="564819">
                  <a:extLst>
                    <a:ext uri="{9D8B030D-6E8A-4147-A177-3AD203B41FA5}">
                      <a16:colId xmlns:a16="http://schemas.microsoft.com/office/drawing/2014/main" val="1562971560"/>
                    </a:ext>
                  </a:extLst>
                </a:gridCol>
                <a:gridCol w="704320">
                  <a:extLst>
                    <a:ext uri="{9D8B030D-6E8A-4147-A177-3AD203B41FA5}">
                      <a16:colId xmlns:a16="http://schemas.microsoft.com/office/drawing/2014/main" val="4158600403"/>
                    </a:ext>
                  </a:extLst>
                </a:gridCol>
                <a:gridCol w="704320">
                  <a:extLst>
                    <a:ext uri="{9D8B030D-6E8A-4147-A177-3AD203B41FA5}">
                      <a16:colId xmlns:a16="http://schemas.microsoft.com/office/drawing/2014/main" val="3453890191"/>
                    </a:ext>
                  </a:extLst>
                </a:gridCol>
              </a:tblGrid>
              <a:tr h="7391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9pPr>
                    </a:lstStyle>
                    <a:p>
                      <a:pPr algn="l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Multi-family  –  Avg. 92.6 </a:t>
                      </a:r>
                      <a:r>
                        <a:rPr lang="en-US" sz="1100" dirty="0" err="1">
                          <a:solidFill>
                            <a:schemeClr val="bg1"/>
                          </a:solidFill>
                        </a:rPr>
                        <a:t>Ccf</a:t>
                      </a:r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 / 6.3 ERU </a:t>
                      </a:r>
                      <a:r>
                        <a:rPr lang="en-US" sz="1100" baseline="0" dirty="0">
                          <a:solidFill>
                            <a:schemeClr val="bg1"/>
                          </a:solidFill>
                        </a:rPr>
                        <a:t> Baseline </a:t>
                      </a:r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$5.0B</a:t>
                      </a:r>
                    </a:p>
                    <a:p>
                      <a:pPr algn="l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Phase-In 18%-28-%37%</a:t>
                      </a:r>
                    </a:p>
                  </a:txBody>
                  <a:tcPr marL="68580" marR="68580" marT="34291" marB="34291">
                    <a:lnL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2019</a:t>
                      </a:r>
                    </a:p>
                  </a:txBody>
                  <a:tcPr marL="68580" marR="68580" marT="34291" marB="34291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2020</a:t>
                      </a:r>
                    </a:p>
                  </a:txBody>
                  <a:tcPr marL="68580" marR="68580" marT="34291" marB="34291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2021</a:t>
                      </a:r>
                    </a:p>
                  </a:txBody>
                  <a:tcPr marL="68580" marR="68580" marT="34291" marB="34291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2022</a:t>
                      </a:r>
                    </a:p>
                  </a:txBody>
                  <a:tcPr marL="68580" marR="68580" marT="34291" marB="34291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2023</a:t>
                      </a:r>
                    </a:p>
                  </a:txBody>
                  <a:tcPr marL="68580" marR="68580" marT="34291" marB="34291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2024</a:t>
                      </a:r>
                    </a:p>
                  </a:txBody>
                  <a:tcPr marL="68580" marR="68580" marT="34291" marB="34291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2025</a:t>
                      </a:r>
                    </a:p>
                  </a:txBody>
                  <a:tcPr marL="68580" marR="68580" marT="34291" marB="34291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2026</a:t>
                      </a:r>
                    </a:p>
                  </a:txBody>
                  <a:tcPr marL="68580" marR="68580" marT="34291" marB="34291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2027</a:t>
                      </a:r>
                    </a:p>
                  </a:txBody>
                  <a:tcPr marL="68580" marR="68580" marT="34291" marB="34291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bg1"/>
                          </a:solidFill>
                          <a:latin typeface="Gill Sans MT"/>
                          <a:ea typeface="+mn-ea"/>
                          <a:cs typeface="+mn-cs"/>
                        </a:rPr>
                        <a:t>2028</a:t>
                      </a:r>
                    </a:p>
                    <a:p>
                      <a:pPr algn="ctr"/>
                      <a:endParaRPr lang="en-US" sz="1100" dirty="0"/>
                    </a:p>
                  </a:txBody>
                  <a:tcPr marL="68580" marR="68580" marT="34291" marB="34291" anchor="ctr">
                    <a:lnL>
                      <a:noFill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051433"/>
                  </a:ext>
                </a:extLst>
              </a:tr>
              <a:tr h="2362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r>
                        <a:rPr lang="en-US" sz="1100" dirty="0"/>
                        <a:t>Water &amp; Sewer Rate (%)</a:t>
                      </a:r>
                    </a:p>
                  </a:txBody>
                  <a:tcPr marL="68580" marR="68580" marT="34291" marB="34291">
                    <a:lnL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13.0%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11.5%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12.5%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11.5%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8.5%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7.5%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6.0%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5.5%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5.5%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Gill Sans MT"/>
                          <a:ea typeface="+mn-ea"/>
                          <a:cs typeface="+mn-cs"/>
                        </a:rPr>
                        <a:t>4.5%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450458"/>
                  </a:ext>
                </a:extLst>
              </a:tr>
              <a:tr h="2362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CRIAC ($/ERU)</a:t>
                      </a:r>
                    </a:p>
                  </a:txBody>
                  <a:tcPr marL="68580" marR="68580" marT="34291" marB="34291">
                    <a:lnL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$23.00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$20.94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$20.95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$19.85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$21.45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$25.28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$24.35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$25.06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$25.73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latin typeface="Gill Sans MT" panose="020B0502020104020203" pitchFamily="34" charset="0"/>
                        </a:rPr>
                        <a:t>$29.31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62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r>
                        <a:rPr lang="en-US" sz="1100" dirty="0"/>
                        <a:t>Avg. Customer Bill ($)</a:t>
                      </a:r>
                    </a:p>
                  </a:txBody>
                  <a:tcPr marL="68580" marR="68580" marT="34291" marB="34291">
                    <a:lnL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$1,303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$1,413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$1,558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B8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$1,704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$1,837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$1,981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$2,077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$2,180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$2,289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latin typeface="Gill Sans MT" panose="020B0502020104020203" pitchFamily="34" charset="0"/>
                        </a:rPr>
                        <a:t>$2,403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B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594895"/>
                  </a:ext>
                </a:extLst>
              </a:tr>
              <a:tr h="2362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r>
                        <a:rPr lang="en-US" sz="1100" dirty="0"/>
                        <a:t>Avg. Customer Bill (%)</a:t>
                      </a:r>
                    </a:p>
                  </a:txBody>
                  <a:tcPr marL="68580" marR="68580" marT="34291" marB="34291">
                    <a:lnL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9.2%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8.5%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10.3%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9.4%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7.8%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7.8%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4.8%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5.0%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5.0%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latin typeface="Gill Sans MT" panose="020B0502020104020203" pitchFamily="34" charset="0"/>
                        </a:rPr>
                        <a:t>4.9%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1292973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/>
          </p:cNvPr>
          <p:cNvGraphicFramePr>
            <a:graphicFrameLocks noGrp="1"/>
          </p:cNvGraphicFramePr>
          <p:nvPr>
            <p:extLst/>
          </p:nvPr>
        </p:nvGraphicFramePr>
        <p:xfrm>
          <a:off x="620519" y="4535305"/>
          <a:ext cx="8109494" cy="1684030"/>
        </p:xfrm>
        <a:graphic>
          <a:graphicData uri="http://schemas.openxmlformats.org/drawingml/2006/table">
            <a:tbl>
              <a:tblPr firstRow="1" bandRow="1"/>
              <a:tblGrid>
                <a:gridCol w="1588996">
                  <a:extLst>
                    <a:ext uri="{9D8B030D-6E8A-4147-A177-3AD203B41FA5}">
                      <a16:colId xmlns:a16="http://schemas.microsoft.com/office/drawing/2014/main" val="3603883699"/>
                    </a:ext>
                  </a:extLst>
                </a:gridCol>
                <a:gridCol w="590069">
                  <a:extLst>
                    <a:ext uri="{9D8B030D-6E8A-4147-A177-3AD203B41FA5}">
                      <a16:colId xmlns:a16="http://schemas.microsoft.com/office/drawing/2014/main" val="1419551069"/>
                    </a:ext>
                  </a:extLst>
                </a:gridCol>
                <a:gridCol w="608195">
                  <a:extLst>
                    <a:ext uri="{9D8B030D-6E8A-4147-A177-3AD203B41FA5}">
                      <a16:colId xmlns:a16="http://schemas.microsoft.com/office/drawing/2014/main" val="1042088711"/>
                    </a:ext>
                  </a:extLst>
                </a:gridCol>
                <a:gridCol w="577185">
                  <a:extLst>
                    <a:ext uri="{9D8B030D-6E8A-4147-A177-3AD203B41FA5}">
                      <a16:colId xmlns:a16="http://schemas.microsoft.com/office/drawing/2014/main" val="1402625746"/>
                    </a:ext>
                  </a:extLst>
                </a:gridCol>
                <a:gridCol w="656659">
                  <a:extLst>
                    <a:ext uri="{9D8B030D-6E8A-4147-A177-3AD203B41FA5}">
                      <a16:colId xmlns:a16="http://schemas.microsoft.com/office/drawing/2014/main" val="3173950650"/>
                    </a:ext>
                  </a:extLst>
                </a:gridCol>
                <a:gridCol w="714116">
                  <a:extLst>
                    <a:ext uri="{9D8B030D-6E8A-4147-A177-3AD203B41FA5}">
                      <a16:colId xmlns:a16="http://schemas.microsoft.com/office/drawing/2014/main" val="3250688877"/>
                    </a:ext>
                  </a:extLst>
                </a:gridCol>
                <a:gridCol w="648451">
                  <a:extLst>
                    <a:ext uri="{9D8B030D-6E8A-4147-A177-3AD203B41FA5}">
                      <a16:colId xmlns:a16="http://schemas.microsoft.com/office/drawing/2014/main" val="1391841202"/>
                    </a:ext>
                  </a:extLst>
                </a:gridCol>
                <a:gridCol w="746949">
                  <a:extLst>
                    <a:ext uri="{9D8B030D-6E8A-4147-A177-3AD203B41FA5}">
                      <a16:colId xmlns:a16="http://schemas.microsoft.com/office/drawing/2014/main" val="2114006052"/>
                    </a:ext>
                  </a:extLst>
                </a:gridCol>
                <a:gridCol w="566368">
                  <a:extLst>
                    <a:ext uri="{9D8B030D-6E8A-4147-A177-3AD203B41FA5}">
                      <a16:colId xmlns:a16="http://schemas.microsoft.com/office/drawing/2014/main" val="1562971560"/>
                    </a:ext>
                  </a:extLst>
                </a:gridCol>
                <a:gridCol w="706253">
                  <a:extLst>
                    <a:ext uri="{9D8B030D-6E8A-4147-A177-3AD203B41FA5}">
                      <a16:colId xmlns:a16="http://schemas.microsoft.com/office/drawing/2014/main" val="4158600403"/>
                    </a:ext>
                  </a:extLst>
                </a:gridCol>
                <a:gridCol w="706253">
                  <a:extLst>
                    <a:ext uri="{9D8B030D-6E8A-4147-A177-3AD203B41FA5}">
                      <a16:colId xmlns:a16="http://schemas.microsoft.com/office/drawing/2014/main" val="3453890191"/>
                    </a:ext>
                  </a:extLst>
                </a:gridCol>
              </a:tblGrid>
              <a:tr h="7391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9pPr>
                    </a:lstStyle>
                    <a:p>
                      <a:pPr algn="l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Commercial – Avg. 114 </a:t>
                      </a:r>
                      <a:r>
                        <a:rPr lang="en-US" sz="1100" dirty="0" err="1">
                          <a:solidFill>
                            <a:schemeClr val="bg1"/>
                          </a:solidFill>
                        </a:rPr>
                        <a:t>Ccf</a:t>
                      </a:r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 / 13.1 ERU  </a:t>
                      </a:r>
                      <a:r>
                        <a:rPr lang="en-US" sz="1100" baseline="0" dirty="0">
                          <a:solidFill>
                            <a:schemeClr val="bg1"/>
                          </a:solidFill>
                        </a:rPr>
                        <a:t>Baseline </a:t>
                      </a:r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$5.0B</a:t>
                      </a:r>
                    </a:p>
                    <a:p>
                      <a:pPr algn="l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Phase-In18%-28%-37%</a:t>
                      </a:r>
                      <a:r>
                        <a:rPr lang="en-US" sz="11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1" marB="34291">
                    <a:lnL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2019</a:t>
                      </a:r>
                    </a:p>
                  </a:txBody>
                  <a:tcPr marL="68580" marR="68580" marT="34291" marB="34291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2020</a:t>
                      </a:r>
                    </a:p>
                  </a:txBody>
                  <a:tcPr marL="68580" marR="68580" marT="34291" marB="34291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2021</a:t>
                      </a:r>
                    </a:p>
                  </a:txBody>
                  <a:tcPr marL="68580" marR="68580" marT="34291" marB="34291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2022</a:t>
                      </a:r>
                    </a:p>
                  </a:txBody>
                  <a:tcPr marL="68580" marR="68580" marT="34291" marB="34291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2023</a:t>
                      </a:r>
                    </a:p>
                  </a:txBody>
                  <a:tcPr marL="68580" marR="68580" marT="34291" marB="34291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2024</a:t>
                      </a:r>
                    </a:p>
                  </a:txBody>
                  <a:tcPr marL="68580" marR="68580" marT="34291" marB="34291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2025</a:t>
                      </a:r>
                    </a:p>
                  </a:txBody>
                  <a:tcPr marL="68580" marR="68580" marT="34291" marB="34291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2026</a:t>
                      </a:r>
                    </a:p>
                  </a:txBody>
                  <a:tcPr marL="68580" marR="68580" marT="34291" marB="34291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2027</a:t>
                      </a:r>
                    </a:p>
                  </a:txBody>
                  <a:tcPr marL="68580" marR="68580" marT="34291" marB="34291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bg1"/>
                          </a:solidFill>
                          <a:latin typeface="Gill Sans MT"/>
                          <a:ea typeface="+mn-ea"/>
                          <a:cs typeface="+mn-cs"/>
                        </a:rPr>
                        <a:t>2028</a:t>
                      </a:r>
                    </a:p>
                    <a:p>
                      <a:pPr algn="ctr"/>
                      <a:endParaRPr lang="en-US" sz="1100" dirty="0"/>
                    </a:p>
                  </a:txBody>
                  <a:tcPr marL="68580" marR="68580" marT="34291" marB="34291" anchor="ctr">
                    <a:lnL>
                      <a:noFill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051433"/>
                  </a:ext>
                </a:extLst>
              </a:tr>
              <a:tr h="2362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r>
                        <a:rPr lang="en-US" sz="1100" dirty="0"/>
                        <a:t>Water &amp; Sewer Rate (%)</a:t>
                      </a:r>
                    </a:p>
                  </a:txBody>
                  <a:tcPr marL="68580" marR="68580" marT="34291" marB="34291">
                    <a:lnL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13.0%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11.5%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12.5%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11.5%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8.5%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7.5%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6.0%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5.5%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5.5%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Gill Sans MT"/>
                          <a:ea typeface="+mn-ea"/>
                          <a:cs typeface="+mn-cs"/>
                        </a:rPr>
                        <a:t>4.5%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450458"/>
                  </a:ext>
                </a:extLst>
              </a:tr>
              <a:tr h="2362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CRIAC ($/ERU)</a:t>
                      </a:r>
                    </a:p>
                  </a:txBody>
                  <a:tcPr marL="68580" marR="68580" marT="34291" marB="34291">
                    <a:lnL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$23.00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$20.94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$20.95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$19.85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$21.45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$25.28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$24.35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$25.06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$25.73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latin typeface="Gill Sans MT" panose="020B0502020104020203" pitchFamily="34" charset="0"/>
                        </a:rPr>
                        <a:t>$29.31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62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r>
                        <a:rPr lang="en-US" sz="1100" dirty="0"/>
                        <a:t>Avg. Customer Bill ($)</a:t>
                      </a:r>
                    </a:p>
                  </a:txBody>
                  <a:tcPr marL="68580" marR="68580" marT="34291" marB="34291">
                    <a:lnL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$1,850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$1,978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$2,164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B7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$2,345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$2,527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$2,732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$2,852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$2,990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$3,134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latin typeface="Gill Sans MT" panose="020B0502020104020203" pitchFamily="34" charset="0"/>
                        </a:rPr>
                        <a:t>$3,299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B7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594895"/>
                  </a:ext>
                </a:extLst>
              </a:tr>
              <a:tr h="2362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r>
                        <a:rPr lang="en-US" sz="1100" dirty="0"/>
                        <a:t>Avg. Customer Bill (%)</a:t>
                      </a:r>
                    </a:p>
                  </a:txBody>
                  <a:tcPr marL="68580" marR="68580" marT="34291" marB="34291">
                    <a:lnL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7.7%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6.9%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9.4%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8.3%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7.7%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8.1%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4.4%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4.8%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4.8%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latin typeface="Gill Sans MT" panose="020B0502020104020203" pitchFamily="34" charset="0"/>
                        </a:rPr>
                        <a:t>5.2%</a:t>
                      </a:r>
                    </a:p>
                  </a:txBody>
                  <a:tcPr marL="68580" marR="68580" marT="34291" marB="34291">
                    <a:lnL>
                      <a:noFill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12929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87570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805" y="2120039"/>
            <a:ext cx="7603545" cy="400770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29514" y="282195"/>
            <a:ext cx="8123802" cy="557315"/>
          </a:xfrm>
        </p:spPr>
        <p:txBody>
          <a:bodyPr>
            <a:normAutofit fontScale="90000"/>
          </a:bodyPr>
          <a:lstStyle/>
          <a:p>
            <a:r>
              <a:rPr lang="en-US" dirty="0"/>
              <a:t>DC Water Compared to CSO Communities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18916" y="6073310"/>
            <a:ext cx="8534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65000"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* Assumes average residential consumption of 6.20 Ccf, or 4,638 gallons, per month. Ccf = hundred cubic feet, or 748 gallons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65000"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Reflects rates and fees in place as of November 1, 2018</a:t>
            </a:r>
          </a:p>
        </p:txBody>
      </p:sp>
      <p:sp>
        <p:nvSpPr>
          <p:cNvPr id="8" name="Rectangle 7"/>
          <p:cNvSpPr/>
          <p:nvPr/>
        </p:nvSpPr>
        <p:spPr>
          <a:xfrm>
            <a:off x="518916" y="902270"/>
            <a:ext cx="8193284" cy="1217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2575" lvl="0" indent="-282575" algn="just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SzPct val="110000"/>
              <a:buBlip>
                <a:blip r:embed="rId3"/>
              </a:buBlip>
              <a:defRPr/>
            </a:pPr>
            <a:r>
              <a:rPr lang="en-US" kern="0" dirty="0">
                <a:solidFill>
                  <a:prstClr val="black"/>
                </a:solidFill>
              </a:rPr>
              <a:t>DC Water is implementing an expensive consent decree program, $2.7 billion paid for by 700,000 residents (or 125,000 customer accounts)</a:t>
            </a:r>
          </a:p>
          <a:p>
            <a:pPr marL="282575" lvl="0" indent="-282575" algn="just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SzPct val="110000"/>
              <a:buBlip>
                <a:blip r:embed="rId3"/>
              </a:buBlip>
              <a:defRPr/>
            </a:pPr>
            <a:r>
              <a:rPr lang="en-US" kern="0" dirty="0"/>
              <a:t>Some other communities have lower consent decree programs and larger population sizes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457950" y="6413503"/>
            <a:ext cx="2057400" cy="365125"/>
          </a:xfrm>
        </p:spPr>
        <p:txBody>
          <a:bodyPr/>
          <a:lstStyle/>
          <a:p>
            <a:fld id="{073C4BE7-8149-4071-B91D-7C81AE3B29AD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1618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24990" y="252274"/>
            <a:ext cx="7188175" cy="557315"/>
          </a:xfrm>
        </p:spPr>
        <p:txBody>
          <a:bodyPr>
            <a:normAutofit/>
          </a:bodyPr>
          <a:lstStyle/>
          <a:p>
            <a:r>
              <a:rPr lang="en-US" sz="2800" dirty="0"/>
              <a:t>Customer Assistance Program (CAP)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3715" y="943852"/>
            <a:ext cx="8234618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82575" marR="0" lvl="0" indent="-282575" algn="just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110000"/>
              <a:buFontTx/>
              <a:buBlip>
                <a:blip r:embed="rId2"/>
              </a:buBlip>
              <a:tabLst/>
              <a:defRPr kern="0">
                <a:solidFill>
                  <a:prstClr val="black"/>
                </a:solidFill>
              </a:defRPr>
            </a:lvl1pPr>
          </a:lstStyle>
          <a:p>
            <a:r>
              <a:rPr lang="en-US" sz="2000" dirty="0">
                <a:solidFill>
                  <a:schemeClr val="tx1"/>
                </a:solidFill>
              </a:rPr>
              <a:t>Eligible customers for CAP, as administered by DOEE, would receive a discount of 58.8% in FY 2020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457950" y="6413503"/>
            <a:ext cx="2057400" cy="365125"/>
          </a:xfrm>
        </p:spPr>
        <p:txBody>
          <a:bodyPr/>
          <a:lstStyle/>
          <a:p>
            <a:fld id="{073C4BE7-8149-4071-B91D-7C81AE3B29AD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481" y="1729920"/>
            <a:ext cx="6974693" cy="46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611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3C4BE7-8149-4071-B91D-7C81AE3B29AD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03071" y="162348"/>
            <a:ext cx="7188175" cy="557315"/>
          </a:xfrm>
        </p:spPr>
        <p:txBody>
          <a:bodyPr>
            <a:noAutofit/>
          </a:bodyPr>
          <a:lstStyle/>
          <a:p>
            <a:r>
              <a:rPr lang="en-US" sz="2300" dirty="0"/>
              <a:t>SFR Monthly Bills – Comparison of Charges With  &amp; With Out Income-Based Affordability Programs</a:t>
            </a:r>
          </a:p>
        </p:txBody>
      </p:sp>
      <p:graphicFrame>
        <p:nvGraphicFramePr>
          <p:cNvPr id="7" name="Chart 6">
            <a:extLst/>
          </p:cNvPr>
          <p:cNvGraphicFramePr>
            <a:graphicFrameLocks/>
          </p:cNvGraphicFramePr>
          <p:nvPr>
            <p:extLst/>
          </p:nvPr>
        </p:nvGraphicFramePr>
        <p:xfrm>
          <a:off x="454090" y="1219200"/>
          <a:ext cx="7747529" cy="4694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491775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4913" y="966692"/>
            <a:ext cx="8041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2575" marR="0" lvl="0" indent="-282575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110000"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Projected average monthly residential customer bill ranges from $108 in FY 2019 to $185 in FY 2028</a:t>
            </a:r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1004165" y="301788"/>
            <a:ext cx="7960308" cy="557315"/>
          </a:xfrm>
        </p:spPr>
        <p:txBody>
          <a:bodyPr>
            <a:normAutofit/>
          </a:bodyPr>
          <a:lstStyle/>
          <a:p>
            <a:pPr defTabSz="914176">
              <a:defRPr/>
            </a:pPr>
            <a:r>
              <a:rPr lang="en-US" sz="2600" dirty="0"/>
              <a:t>Projected Average Residential Customer Bill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457950" y="6413503"/>
            <a:ext cx="2057400" cy="365125"/>
          </a:xfrm>
        </p:spPr>
        <p:txBody>
          <a:bodyPr/>
          <a:lstStyle/>
          <a:p>
            <a:fld id="{073C4BE7-8149-4071-B91D-7C81AE3B29AD}" type="slidenum">
              <a:rPr lang="en-US" smtClean="0"/>
              <a:pPr/>
              <a:t>29</a:t>
            </a:fld>
            <a:endParaRPr lang="en-US" dirty="0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5909445"/>
              </p:ext>
            </p:extLst>
          </p:nvPr>
        </p:nvGraphicFramePr>
        <p:xfrm>
          <a:off x="234338" y="1831411"/>
          <a:ext cx="8633859" cy="4474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328735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0762" y="2512123"/>
            <a:ext cx="6696075" cy="1325563"/>
          </a:xfrm>
        </p:spPr>
        <p:txBody>
          <a:bodyPr>
            <a:normAutofit/>
          </a:bodyPr>
          <a:lstStyle/>
          <a:p>
            <a:r>
              <a:rPr lang="en-US" dirty="0"/>
              <a:t>Executive Summary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457950" y="6413503"/>
            <a:ext cx="2057400" cy="365125"/>
          </a:xfrm>
        </p:spPr>
        <p:txBody>
          <a:bodyPr/>
          <a:lstStyle/>
          <a:p>
            <a:fld id="{073C4BE7-8149-4071-B91D-7C81AE3B29A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8649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CRIAC Discount</a:t>
            </a:r>
          </a:p>
        </p:txBody>
      </p:sp>
      <p:sp>
        <p:nvSpPr>
          <p:cNvPr id="5" name="Rectangle 4"/>
          <p:cNvSpPr/>
          <p:nvPr/>
        </p:nvSpPr>
        <p:spPr>
          <a:xfrm>
            <a:off x="272057" y="902346"/>
            <a:ext cx="8342955" cy="555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2561" indent="-282561">
              <a:spcBef>
                <a:spcPts val="600"/>
              </a:spcBef>
              <a:buClr>
                <a:srgbClr val="0070C0"/>
              </a:buClr>
              <a:buSzPct val="110000"/>
              <a:buBlip>
                <a:blip r:embed="rId3"/>
              </a:buBlip>
              <a:defRPr/>
            </a:pPr>
            <a:r>
              <a:rPr lang="en-US" sz="2000" kern="0" dirty="0">
                <a:solidFill>
                  <a:prstClr val="black"/>
                </a:solidFill>
                <a:latin typeface="Gill Sans MT" panose="020B0502020104020203" pitchFamily="34" charset="0"/>
              </a:rPr>
              <a:t>Resolution #13-80 – DC Water established the Clean Rivers Impervious Surface Area Charge (CRIAC) Incentive Discount Program</a:t>
            </a:r>
            <a:endParaRPr lang="en-US" kern="0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marL="739738" lvl="1" indent="-228589">
              <a:spcBef>
                <a:spcPts val="1200"/>
              </a:spcBef>
              <a:buClr>
                <a:srgbClr val="0070C0"/>
              </a:buClr>
              <a:buSzPct val="120000"/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Gill Sans MT" panose="020B0502020104020203" pitchFamily="34" charset="0"/>
              </a:rPr>
              <a:t>4% maximum incentive credit </a:t>
            </a:r>
          </a:p>
          <a:p>
            <a:pPr marL="739738" lvl="1" indent="-228589">
              <a:spcBef>
                <a:spcPts val="1200"/>
              </a:spcBef>
              <a:buClr>
                <a:srgbClr val="0070C0"/>
              </a:buClr>
              <a:buSzPct val="120000"/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Gill Sans MT" panose="020B0502020104020203" pitchFamily="34" charset="0"/>
              </a:rPr>
              <a:t>Concern about ensuring that DC Water has sufficient resources to pay </a:t>
            </a:r>
            <a:r>
              <a:rPr lang="en-US" kern="0" dirty="0">
                <a:solidFill>
                  <a:prstClr val="black"/>
                </a:solidFill>
                <a:latin typeface="Gill Sans MT" panose="020B0502020104020203" pitchFamily="34" charset="0"/>
              </a:rPr>
              <a:t>mandated Clean Rivers costs</a:t>
            </a:r>
          </a:p>
          <a:p>
            <a:pPr marL="282561" indent="-282561">
              <a:spcBef>
                <a:spcPts val="600"/>
              </a:spcBef>
              <a:buClr>
                <a:srgbClr val="0070C0"/>
              </a:buClr>
              <a:buSzPct val="110000"/>
              <a:buBlip>
                <a:blip r:embed="rId3"/>
              </a:buBlip>
              <a:defRPr/>
            </a:pPr>
            <a:endParaRPr lang="en-US" sz="1000" kern="0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marL="282561" indent="-282561">
              <a:spcBef>
                <a:spcPts val="600"/>
              </a:spcBef>
              <a:buClr>
                <a:srgbClr val="0070C0"/>
              </a:buClr>
              <a:buSzPct val="110000"/>
              <a:buBlip>
                <a:blip r:embed="rId3"/>
              </a:buBlip>
              <a:defRPr/>
            </a:pPr>
            <a:r>
              <a:rPr lang="en-US" sz="2000" kern="0" dirty="0">
                <a:solidFill>
                  <a:prstClr val="black"/>
                </a:solidFill>
                <a:latin typeface="Gill Sans MT" panose="020B0502020104020203" pitchFamily="34" charset="0"/>
              </a:rPr>
              <a:t>The Incentive Program</a:t>
            </a:r>
            <a:endParaRPr lang="en-US" kern="0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marL="739738" lvl="1" indent="-228589">
              <a:spcBef>
                <a:spcPts val="1200"/>
              </a:spcBef>
              <a:buClr>
                <a:srgbClr val="0070C0"/>
              </a:buClr>
              <a:buSzPct val="120000"/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Gill Sans MT" panose="020B0502020104020203" pitchFamily="34" charset="0"/>
              </a:rPr>
              <a:t>Customers who manage </a:t>
            </a:r>
            <a:r>
              <a:rPr lang="en-US" kern="0" dirty="0" err="1">
                <a:solidFill>
                  <a:sysClr val="windowText" lastClr="000000"/>
                </a:solidFill>
                <a:latin typeface="Gill Sans MT" panose="020B0502020104020203" pitchFamily="34" charset="0"/>
              </a:rPr>
              <a:t>stormwater</a:t>
            </a:r>
            <a:r>
              <a:rPr lang="en-US" kern="0" dirty="0">
                <a:solidFill>
                  <a:sysClr val="windowText" lastClr="000000"/>
                </a:solidFill>
                <a:latin typeface="Gill Sans MT" panose="020B0502020104020203" pitchFamily="34" charset="0"/>
              </a:rPr>
              <a:t> on their property through the use of approved best management practices such as rain gardens, rain barrels, pervious paving, green roofs, bioretention practices, and </a:t>
            </a:r>
            <a:r>
              <a:rPr lang="en-US" kern="0" dirty="0" err="1">
                <a:solidFill>
                  <a:sysClr val="windowText" lastClr="000000"/>
                </a:solidFill>
                <a:latin typeface="Gill Sans MT" panose="020B0502020104020203" pitchFamily="34" charset="0"/>
              </a:rPr>
              <a:t>stormwater</a:t>
            </a:r>
            <a:endParaRPr lang="en-US" kern="0" dirty="0">
              <a:solidFill>
                <a:sysClr val="windowText" lastClr="000000"/>
              </a:solidFill>
              <a:latin typeface="Gill Sans MT" panose="020B0502020104020203" pitchFamily="34" charset="0"/>
            </a:endParaRPr>
          </a:p>
          <a:p>
            <a:pPr marL="739738" lvl="1" indent="-228589">
              <a:spcBef>
                <a:spcPts val="1200"/>
              </a:spcBef>
              <a:buClr>
                <a:srgbClr val="0070C0"/>
              </a:buClr>
              <a:buSzPct val="120000"/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Gill Sans MT" panose="020B0502020104020203" pitchFamily="34" charset="0"/>
              </a:rPr>
              <a:t>Eligibility determinations are made by the District Department of Energy and the Environment (DOEE)</a:t>
            </a:r>
          </a:p>
          <a:p>
            <a:pPr marL="282561" indent="-282561">
              <a:spcBef>
                <a:spcPts val="600"/>
              </a:spcBef>
              <a:buClr>
                <a:srgbClr val="0070C0"/>
              </a:buClr>
              <a:buSzPct val="110000"/>
              <a:buBlip>
                <a:blip r:embed="rId3"/>
              </a:buBlip>
              <a:defRPr/>
            </a:pPr>
            <a:endParaRPr lang="en-US" altLang="en-US" sz="1000" kern="0" dirty="0">
              <a:solidFill>
                <a:sysClr val="windowText" lastClr="000000"/>
              </a:solidFill>
            </a:endParaRPr>
          </a:p>
          <a:p>
            <a:pPr marL="282561" indent="-282561">
              <a:spcBef>
                <a:spcPts val="600"/>
              </a:spcBef>
              <a:buClr>
                <a:srgbClr val="0070C0"/>
              </a:buClr>
              <a:buSzPct val="110000"/>
              <a:buBlip>
                <a:blip r:embed="rId3"/>
              </a:buBlip>
              <a:defRPr/>
            </a:pPr>
            <a:r>
              <a:rPr lang="en-US" altLang="en-US" sz="2000" kern="0" dirty="0">
                <a:solidFill>
                  <a:sysClr val="windowText" lastClr="000000"/>
                </a:solidFill>
              </a:rPr>
              <a:t>This budget proposal increases the discount from 4% to 20% for stormwater best management practices</a:t>
            </a:r>
            <a:endParaRPr lang="en-US" kern="0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marL="282561" indent="-282561">
              <a:spcBef>
                <a:spcPts val="1800"/>
              </a:spcBef>
              <a:buClr>
                <a:srgbClr val="0070C0"/>
              </a:buClr>
              <a:buSzPct val="110000"/>
              <a:buBlip>
                <a:blip r:embed="rId3"/>
              </a:buBlip>
              <a:defRPr/>
            </a:pPr>
            <a:endParaRPr lang="en-US" sz="1600" kern="0" dirty="0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64733" y="306447"/>
            <a:ext cx="73807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b="1" dirty="0">
                <a:solidFill>
                  <a:srgbClr val="0077C8"/>
                </a:solidFill>
                <a:ea typeface="+mj-ea"/>
                <a:cs typeface="+mj-cs"/>
              </a:rPr>
              <a:t>Increased CRIAC Discount to Customers</a:t>
            </a:r>
            <a:endParaRPr lang="en-US" sz="2800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457950" y="6413503"/>
            <a:ext cx="2057400" cy="365125"/>
          </a:xfrm>
        </p:spPr>
        <p:txBody>
          <a:bodyPr/>
          <a:lstStyle/>
          <a:p>
            <a:fld id="{073C4BE7-8149-4071-B91D-7C81AE3B29AD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0554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15900" y="925511"/>
            <a:ext cx="830580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DC Water is committed to providing superior service, ingenuity and stewardship to our customers</a:t>
            </a:r>
          </a:p>
          <a:p>
            <a:r>
              <a:rPr lang="en-US" sz="2000" dirty="0"/>
              <a:t>We are efficient with our rate payers money</a:t>
            </a:r>
          </a:p>
          <a:p>
            <a:r>
              <a:rPr lang="en-US" sz="2000" dirty="0"/>
              <a:t>We are devoted to improving water quality</a:t>
            </a:r>
          </a:p>
          <a:p>
            <a:r>
              <a:rPr lang="en-US" sz="2000" dirty="0"/>
              <a:t>We provide work to small and minority businesses</a:t>
            </a:r>
          </a:p>
          <a:p>
            <a:r>
              <a:rPr lang="en-US" sz="2000" dirty="0"/>
              <a:t>We continue to explore and invest in initiatives with great environmental benefits (Clean Rivers, Solar Project)</a:t>
            </a:r>
          </a:p>
          <a:p>
            <a:r>
              <a:rPr lang="en-US" sz="2000" dirty="0"/>
              <a:t>We are a great place to work	</a:t>
            </a:r>
            <a:endParaRPr lang="en-US" sz="1800" dirty="0"/>
          </a:p>
          <a:p>
            <a:endParaRPr lang="en-US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3C4BE7-8149-4071-B91D-7C81AE3B29AD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42018" y="255805"/>
            <a:ext cx="7188175" cy="557315"/>
          </a:xfrm>
        </p:spPr>
        <p:txBody>
          <a:bodyPr>
            <a:normAutofit fontScale="90000"/>
          </a:bodyPr>
          <a:lstStyle/>
          <a:p>
            <a:r>
              <a:rPr lang="en-US" dirty="0"/>
              <a:t>DC Water’s Promise to Our Customers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06" y="4358848"/>
            <a:ext cx="2632223" cy="1815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44376" y="6131549"/>
            <a:ext cx="26322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Saint Elizabeth Water Tower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690" y="4358849"/>
            <a:ext cx="2695009" cy="1815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983755" y="6148483"/>
            <a:ext cx="26950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Anacostia River Tunnel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7" b="9506"/>
          <a:stretch/>
        </p:blipFill>
        <p:spPr>
          <a:xfrm>
            <a:off x="3278442" y="4373463"/>
            <a:ext cx="2734754" cy="17987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090336" y="6145644"/>
            <a:ext cx="31109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Boat Skimmers to Clean the Anacostia River</a:t>
            </a:r>
          </a:p>
        </p:txBody>
      </p:sp>
    </p:spTree>
    <p:extLst>
      <p:ext uri="{BB962C8B-B14F-4D97-AF65-F5344CB8AC3E}">
        <p14:creationId xmlns:p14="http://schemas.microsoft.com/office/powerpoint/2010/main" val="1327222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90500" y="948582"/>
            <a:ext cx="8455026" cy="5494549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2100" dirty="0"/>
              <a:t>Builds on efforts that have taken </a:t>
            </a:r>
            <a:r>
              <a:rPr lang="en-US" sz="2100" b="1" dirty="0"/>
              <a:t>$27.7 million of cost out of the business </a:t>
            </a:r>
            <a:r>
              <a:rPr lang="en-US" sz="2100" dirty="0"/>
              <a:t>including renegotiation of goods and services contracts, reduced hauling and energy costs from the Combined Heat &amp; Power Facilities project, and optimization of usage of chemicals</a:t>
            </a:r>
          </a:p>
          <a:p>
            <a:pPr>
              <a:lnSpc>
                <a:spcPct val="110000"/>
              </a:lnSpc>
            </a:pPr>
            <a:r>
              <a:rPr lang="en-US" sz="2100" dirty="0"/>
              <a:t>Eliminates 63 vacancies, a </a:t>
            </a:r>
            <a:r>
              <a:rPr lang="en-US" sz="2100" b="1" dirty="0"/>
              <a:t>savings of $7 million a year</a:t>
            </a:r>
          </a:p>
          <a:p>
            <a:pPr>
              <a:lnSpc>
                <a:spcPct val="110000"/>
              </a:lnSpc>
            </a:pPr>
            <a:r>
              <a:rPr lang="en-US" sz="2100" dirty="0"/>
              <a:t>Shifts a portion of Clean Rivers costs from the Impervious Area Charge to the sewer volumetric rate, </a:t>
            </a:r>
            <a:r>
              <a:rPr lang="en-US" sz="2100" b="1" dirty="0"/>
              <a:t>bringing more equity to Clean Rivers </a:t>
            </a:r>
            <a:r>
              <a:rPr lang="en-US" sz="2100" dirty="0"/>
              <a:t>funding</a:t>
            </a:r>
          </a:p>
          <a:p>
            <a:pPr>
              <a:lnSpc>
                <a:spcPct val="110000"/>
              </a:lnSpc>
            </a:pPr>
            <a:r>
              <a:rPr lang="en-US" sz="2100" b="1" dirty="0"/>
              <a:t>Increases investment in capital infrastructure </a:t>
            </a:r>
            <a:r>
              <a:rPr lang="en-US" sz="2100" dirty="0"/>
              <a:t>including small diameter water mains that deliver water to our customers, and renews aging sewer infrastructure</a:t>
            </a:r>
          </a:p>
          <a:p>
            <a:pPr>
              <a:lnSpc>
                <a:spcPct val="110000"/>
              </a:lnSpc>
            </a:pPr>
            <a:r>
              <a:rPr lang="en-US" sz="2100" dirty="0"/>
              <a:t>Helps ensure that all </a:t>
            </a:r>
            <a:r>
              <a:rPr lang="en-US" sz="2100" b="1" dirty="0"/>
              <a:t>users pay their fair share</a:t>
            </a:r>
            <a:r>
              <a:rPr lang="en-US" sz="2100" dirty="0"/>
              <a:t>, by appropriately recovering costs from users though revised engineering fees and the new Fats, Oils, and Grease and Backflow Preventer programs</a:t>
            </a:r>
          </a:p>
          <a:p>
            <a:pPr lvl="1">
              <a:lnSpc>
                <a:spcPct val="110000"/>
              </a:lnSpc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3C4BE7-8149-4071-B91D-7C81AE3B29A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The FY2020 Budget</a:t>
            </a:r>
          </a:p>
        </p:txBody>
      </p:sp>
    </p:spTree>
    <p:extLst>
      <p:ext uri="{BB962C8B-B14F-4D97-AF65-F5344CB8AC3E}">
        <p14:creationId xmlns:p14="http://schemas.microsoft.com/office/powerpoint/2010/main" val="3960465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3C4BE7-8149-4071-B91D-7C81AE3B29A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25078" y="242365"/>
            <a:ext cx="7188175" cy="557315"/>
          </a:xfrm>
        </p:spPr>
        <p:txBody>
          <a:bodyPr>
            <a:normAutofit/>
          </a:bodyPr>
          <a:lstStyle/>
          <a:p>
            <a:r>
              <a:rPr lang="en-US" sz="2800" dirty="0"/>
              <a:t>Tough Choices to Balance the Budget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47049497"/>
              </p:ext>
            </p:extLst>
          </p:nvPr>
        </p:nvGraphicFramePr>
        <p:xfrm>
          <a:off x="415925" y="1745657"/>
          <a:ext cx="83058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ontent Placeholder 1"/>
          <p:cNvSpPr txBox="1">
            <a:spLocks/>
          </p:cNvSpPr>
          <p:nvPr/>
        </p:nvSpPr>
        <p:spPr>
          <a:xfrm>
            <a:off x="330200" y="912655"/>
            <a:ext cx="8415867" cy="113648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>
            <a:noAutofit/>
          </a:bodyPr>
          <a:lstStyle>
            <a:lvl1pPr marL="282575" indent="-2825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SzPct val="110000"/>
              <a:buFontTx/>
              <a:buBlip>
                <a:blip r:embed="rId8"/>
              </a:buBlip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73977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ct val="12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ct val="60000"/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DC Water made tough budget choices that help ensure that we deliver the best service to our customers</a:t>
            </a:r>
          </a:p>
          <a:p>
            <a:pPr marL="0" indent="0">
              <a:lnSpc>
                <a:spcPct val="100000"/>
              </a:lnSpc>
              <a:buFontTx/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45911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"/>
          <p:cNvSpPr>
            <a:spLocks noGrp="1"/>
          </p:cNvSpPr>
          <p:nvPr>
            <p:ph sz="half" idx="1"/>
          </p:nvPr>
        </p:nvSpPr>
        <p:spPr>
          <a:xfrm>
            <a:off x="330200" y="912655"/>
            <a:ext cx="8415867" cy="545676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The Operating Budget funds ongoing needs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600" dirty="0"/>
              <a:t>It’s $614.5 million, an increase of $31.7 million over the FY 2019 approved budget 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600" dirty="0"/>
              <a:t>Operations &amp; Maintenance (O&amp;M) - $348.6 million, an increase of $13.5 million mainly in personnel, chemicals and water purchases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600" dirty="0"/>
              <a:t>Non O&amp;M - $265.9 million, an increase of $16.3 million for debt service, $1.6 million for Cash Financed Capital Improvements, and $0.3 million for PILOT consistent with District agreement (total of $22 million to the District)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The Capital Budget funds infrastructure investments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600" dirty="0"/>
              <a:t>10-year disbursements of $4.96 billion, an increase of $0.95 billion over previous plan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600" dirty="0"/>
              <a:t>Spending levels for FY 2019 and FY 2020 remain the same as previous approval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600" dirty="0"/>
              <a:t>Capital Projects - Beginning in FY 2021, additional $745.4 million for the increased funding requirements primarily for water and sewer infrastructure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600" dirty="0"/>
              <a:t>Capital Equipment - Increase of $142.2 million mainly to fully account for planned spending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600" dirty="0"/>
              <a:t>Washington Aqueduct (WAD) - Increase of $67.1 million for DC Water’s share of WAD’s capital program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457950" y="6413503"/>
            <a:ext cx="2057400" cy="365125"/>
          </a:xfrm>
        </p:spPr>
        <p:txBody>
          <a:bodyPr/>
          <a:lstStyle/>
          <a:p>
            <a:fld id="{073C4BE7-8149-4071-B91D-7C81AE3B29A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57351" y="274638"/>
            <a:ext cx="7188175" cy="557315"/>
          </a:xfrm>
        </p:spPr>
        <p:txBody>
          <a:bodyPr>
            <a:normAutofit/>
          </a:bodyPr>
          <a:lstStyle/>
          <a:p>
            <a:r>
              <a:rPr lang="en-US" sz="2800" dirty="0"/>
              <a:t>Approved FY 2020 Budget</a:t>
            </a:r>
          </a:p>
        </p:txBody>
      </p:sp>
    </p:spTree>
    <p:extLst>
      <p:ext uri="{BB962C8B-B14F-4D97-AF65-F5344CB8AC3E}">
        <p14:creationId xmlns:p14="http://schemas.microsoft.com/office/powerpoint/2010/main" val="2288893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2386150"/>
            <a:ext cx="8515350" cy="1495082"/>
          </a:xfrm>
        </p:spPr>
        <p:txBody>
          <a:bodyPr>
            <a:no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Capital Improvement Program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(CIP)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3C4BE7-8149-4071-B91D-7C81AE3B29A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435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841EA57-DEA6-4BE9-B11E-1FBCC76BE1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98" r="-3" b="21665"/>
          <a:stretch/>
        </p:blipFill>
        <p:spPr>
          <a:xfrm>
            <a:off x="4444680" y="10"/>
            <a:ext cx="4699318" cy="2285990"/>
          </a:xfrm>
          <a:custGeom>
            <a:avLst/>
            <a:gdLst>
              <a:gd name="connsiteX0" fmla="*/ 0 w 6265758"/>
              <a:gd name="connsiteY0" fmla="*/ 0 h 2286000"/>
              <a:gd name="connsiteX1" fmla="*/ 6265758 w 6265758"/>
              <a:gd name="connsiteY1" fmla="*/ 0 h 2286000"/>
              <a:gd name="connsiteX2" fmla="*/ 6265758 w 6265758"/>
              <a:gd name="connsiteY2" fmla="*/ 2286000 h 2286000"/>
              <a:gd name="connsiteX3" fmla="*/ 1062168 w 6265758"/>
              <a:gd name="connsiteY3" fmla="*/ 2286000 h 2286000"/>
              <a:gd name="connsiteX4" fmla="*/ 790683 w 6265758"/>
              <a:gd name="connsiteY4" fmla="*/ 1700078 h 2286000"/>
              <a:gd name="connsiteX5" fmla="*/ 787725 w 6265758"/>
              <a:gd name="connsiteY5" fmla="*/ 1700078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758" h="2286000">
                <a:moveTo>
                  <a:pt x="0" y="0"/>
                </a:moveTo>
                <a:lnTo>
                  <a:pt x="6265758" y="0"/>
                </a:lnTo>
                <a:lnTo>
                  <a:pt x="6265758" y="2286000"/>
                </a:lnTo>
                <a:lnTo>
                  <a:pt x="1062168" y="2286000"/>
                </a:lnTo>
                <a:lnTo>
                  <a:pt x="790683" y="1700078"/>
                </a:lnTo>
                <a:lnTo>
                  <a:pt x="787725" y="1700078"/>
                </a:lnTo>
                <a:close/>
              </a:path>
            </a:pathLst>
          </a:custGeom>
        </p:spPr>
      </p:pic>
      <p:pic>
        <p:nvPicPr>
          <p:cNvPr id="7" name="Picture 6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241" b="21828"/>
          <a:stretch/>
        </p:blipFill>
        <p:spPr>
          <a:xfrm>
            <a:off x="5241306" y="2286000"/>
            <a:ext cx="3902692" cy="2286000"/>
          </a:xfrm>
          <a:custGeom>
            <a:avLst/>
            <a:gdLst>
              <a:gd name="connsiteX0" fmla="*/ 0 w 5203590"/>
              <a:gd name="connsiteY0" fmla="*/ 0 h 2286000"/>
              <a:gd name="connsiteX1" fmla="*/ 5203590 w 5203590"/>
              <a:gd name="connsiteY1" fmla="*/ 0 h 2286000"/>
              <a:gd name="connsiteX2" fmla="*/ 5203590 w 5203590"/>
              <a:gd name="connsiteY2" fmla="*/ 2286000 h 2286000"/>
              <a:gd name="connsiteX3" fmla="*/ 1059212 w 5203590"/>
              <a:gd name="connsiteY3" fmla="*/ 2286000 h 2286000"/>
              <a:gd name="connsiteX4" fmla="*/ 925708 w 5203590"/>
              <a:gd name="connsiteY4" fmla="*/ 1997870 h 2286000"/>
              <a:gd name="connsiteX5" fmla="*/ 925707 w 5203590"/>
              <a:gd name="connsiteY5" fmla="*/ 199787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3590" h="2286000">
                <a:moveTo>
                  <a:pt x="0" y="0"/>
                </a:moveTo>
                <a:lnTo>
                  <a:pt x="5203590" y="0"/>
                </a:lnTo>
                <a:lnTo>
                  <a:pt x="5203590" y="2286000"/>
                </a:lnTo>
                <a:lnTo>
                  <a:pt x="1059212" y="2286000"/>
                </a:lnTo>
                <a:lnTo>
                  <a:pt x="925708" y="1997870"/>
                </a:lnTo>
                <a:lnTo>
                  <a:pt x="925707" y="1997870"/>
                </a:lnTo>
                <a:close/>
              </a:path>
            </a:pathLst>
          </a:custGeom>
        </p:spPr>
      </p:pic>
      <p:pic>
        <p:nvPicPr>
          <p:cNvPr id="5" name="Picture 4" descr="C:\Users\collincc\Desktop\Local\DC Water Stormwater PS Inspections\1st and Canal\100_5936.JPG">
            <a:extLst/>
          </p:cNvPr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265" r="4" b="4"/>
          <a:stretch/>
        </p:blipFill>
        <p:spPr bwMode="auto">
          <a:xfrm>
            <a:off x="6035713" y="4572000"/>
            <a:ext cx="3108287" cy="2286000"/>
          </a:xfrm>
          <a:custGeom>
            <a:avLst/>
            <a:gdLst>
              <a:gd name="connsiteX0" fmla="*/ 0 w 4144382"/>
              <a:gd name="connsiteY0" fmla="*/ 0 h 2286000"/>
              <a:gd name="connsiteX1" fmla="*/ 4144382 w 4144382"/>
              <a:gd name="connsiteY1" fmla="*/ 0 h 2286000"/>
              <a:gd name="connsiteX2" fmla="*/ 4144382 w 4144382"/>
              <a:gd name="connsiteY2" fmla="*/ 2286000 h 2286000"/>
              <a:gd name="connsiteX3" fmla="*/ 1054581 w 4144382"/>
              <a:gd name="connsiteY3" fmla="*/ 2286000 h 2286000"/>
              <a:gd name="connsiteX4" fmla="*/ 1054581 w 4144382"/>
              <a:gd name="connsiteY4" fmla="*/ 2285999 h 2286000"/>
              <a:gd name="connsiteX5" fmla="*/ 1059211 w 4144382"/>
              <a:gd name="connsiteY5" fmla="*/ 2285999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44382" h="2286000">
                <a:moveTo>
                  <a:pt x="0" y="0"/>
                </a:moveTo>
                <a:lnTo>
                  <a:pt x="4144382" y="0"/>
                </a:lnTo>
                <a:lnTo>
                  <a:pt x="4144382" y="2286000"/>
                </a:lnTo>
                <a:lnTo>
                  <a:pt x="1054581" y="2286000"/>
                </a:lnTo>
                <a:lnTo>
                  <a:pt x="1054581" y="2285999"/>
                </a:lnTo>
                <a:lnTo>
                  <a:pt x="1059211" y="2285999"/>
                </a:lnTo>
                <a:close/>
              </a:path>
            </a:pathLst>
          </a:custGeom>
          <a:noFill/>
        </p:spPr>
      </p:pic>
      <p:sp>
        <p:nvSpPr>
          <p:cNvPr id="14" name="Freeform 15">
            <a:extLst>
              <a:ext uri="{FF2B5EF4-FFF2-40B4-BE49-F238E27FC236}">
                <a16:creationId xmlns:a16="http://schemas.microsoft.com/office/drawing/2014/main" id="{A26922E4-CEB0-4BFE-BAD1-403E6A417D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92652" cy="6858000"/>
          </a:xfrm>
          <a:custGeom>
            <a:avLst/>
            <a:gdLst>
              <a:gd name="connsiteX0" fmla="*/ 0 w 9590203"/>
              <a:gd name="connsiteY0" fmla="*/ 0 h 6858000"/>
              <a:gd name="connsiteX1" fmla="*/ 6414049 w 9590203"/>
              <a:gd name="connsiteY1" fmla="*/ 0 h 6858000"/>
              <a:gd name="connsiteX2" fmla="*/ 9590203 w 9590203"/>
              <a:gd name="connsiteY2" fmla="*/ 6858000 h 6858000"/>
              <a:gd name="connsiteX3" fmla="*/ 0 w 959020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90203" h="6858000">
                <a:moveTo>
                  <a:pt x="0" y="0"/>
                </a:moveTo>
                <a:lnTo>
                  <a:pt x="6414049" y="0"/>
                </a:lnTo>
                <a:lnTo>
                  <a:pt x="959020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9899" y="364065"/>
            <a:ext cx="5370500" cy="9276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800" dirty="0"/>
              <a:t>Capital Infrastructure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934665" y="6356350"/>
            <a:ext cx="158068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73C4BE7-8149-4071-B91D-7C81AE3B29AD}" type="slidenum">
              <a:rPr lang="en-US" sz="1200" b="1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21" name="Content Placeholder 1"/>
          <p:cNvSpPr txBox="1">
            <a:spLocks/>
          </p:cNvSpPr>
          <p:nvPr/>
        </p:nvSpPr>
        <p:spPr>
          <a:xfrm>
            <a:off x="193017" y="1325563"/>
            <a:ext cx="4886983" cy="53292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82575" indent="-2825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SzPct val="110000"/>
              <a:buFontTx/>
              <a:buBlip>
                <a:blip r:embed="rId6"/>
              </a:buBlip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73977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ct val="12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ct val="60000"/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dirty="0"/>
              <a:t>DC Water, like with many utilities around the nation, faces the challenge of making improvements to its ageing infrastructure</a:t>
            </a:r>
          </a:p>
          <a:p>
            <a:pPr>
              <a:lnSpc>
                <a:spcPct val="110000"/>
              </a:lnSpc>
            </a:pPr>
            <a:r>
              <a:rPr lang="en-US" dirty="0"/>
              <a:t>This budget increases the 10-year capital plan to $5 billion in order to fund:</a:t>
            </a:r>
          </a:p>
          <a:p>
            <a:pPr>
              <a:lnSpc>
                <a:spcPct val="110000"/>
              </a:lnSpc>
            </a:pPr>
            <a:endParaRPr lang="en-US" sz="1000" dirty="0"/>
          </a:p>
          <a:p>
            <a:pPr lvl="1">
              <a:lnSpc>
                <a:spcPct val="110000"/>
              </a:lnSpc>
            </a:pPr>
            <a:r>
              <a:rPr lang="en-US" dirty="0"/>
              <a:t>Rehabilitation of District stormwater pumping stations that clear water from low-lying roads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Increases investment in sewer infrastructure to help reduce the risk of failure (The average age is currently over 90 years vs expected service life of 110 to 120 years)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Adds additional funds from water infrastructure renewal (The average age is currently over 80 years vs expected service life of 100 to 120 years)</a:t>
            </a:r>
          </a:p>
        </p:txBody>
      </p:sp>
    </p:spTree>
    <p:extLst>
      <p:ext uri="{BB962C8B-B14F-4D97-AF65-F5344CB8AC3E}">
        <p14:creationId xmlns:p14="http://schemas.microsoft.com/office/powerpoint/2010/main" val="324885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17634" y="918563"/>
            <a:ext cx="8595360" cy="543719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1800" dirty="0"/>
              <a:t>The Board of Directors had a year-long discussion about our infrastructure, visiting water, sewer and </a:t>
            </a:r>
            <a:r>
              <a:rPr lang="en-US" sz="1800" dirty="0" err="1"/>
              <a:t>stormwater</a:t>
            </a:r>
            <a:r>
              <a:rPr lang="en-US" sz="1800" dirty="0"/>
              <a:t> pump stations, touring the Blue Plains Wastewater Facility, and reviewing the related customer impacts of increased investments needed to fully meet asset management principles for the capital program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sz="1800" dirty="0"/>
              <a:t>Much of our capital program is largely driven by mandates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sz="1800" dirty="0"/>
              <a:t>DC Water wants to invest in our linear water and sewer systems to reduce water main breaks and sewer failures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sz="1800" dirty="0"/>
              <a:t>Major upgrades are needed for the vertical assets in our pumping and treatment facilities, with some of our critical wastewater facilities approaching the end of service life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sz="1800" dirty="0"/>
              <a:t>Pumps, valves, piping, ventilation and other equipment replacements and major upgrades needed in the 16 stormwater pump stations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endParaRPr lang="en-US" sz="1800" dirty="0"/>
          </a:p>
          <a:p>
            <a:pPr marL="0" indent="0" algn="ctr">
              <a:lnSpc>
                <a:spcPct val="110000"/>
              </a:lnSpc>
              <a:spcBef>
                <a:spcPts val="1200"/>
              </a:spcBef>
              <a:buNone/>
            </a:pPr>
            <a:r>
              <a:rPr lang="en-US" sz="1800" b="1" i="1" dirty="0"/>
              <a:t>The Board examined multiple scenarios and adopted a plan that best balances infrastructure investment with ratepayer affordability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endParaRPr lang="en-US" sz="2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3C4BE7-8149-4071-B91D-7C81AE3B29A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Capital Investments Review</a:t>
            </a:r>
          </a:p>
        </p:txBody>
      </p:sp>
    </p:spTree>
    <p:extLst>
      <p:ext uri="{BB962C8B-B14F-4D97-AF65-F5344CB8AC3E}">
        <p14:creationId xmlns:p14="http://schemas.microsoft.com/office/powerpoint/2010/main" val="40104174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ora">
      <a:dk1>
        <a:sysClr val="windowText" lastClr="000000"/>
      </a:dk1>
      <a:lt1>
        <a:sysClr val="window" lastClr="FFFFFF"/>
      </a:lt1>
      <a:dk2>
        <a:srgbClr val="0077C8"/>
      </a:dk2>
      <a:lt2>
        <a:srgbClr val="64A70B"/>
      </a:lt2>
      <a:accent1>
        <a:srgbClr val="548DD4"/>
      </a:accent1>
      <a:accent2>
        <a:srgbClr val="C9F0FE"/>
      </a:accent2>
      <a:accent3>
        <a:srgbClr val="92D050"/>
      </a:accent3>
      <a:accent4>
        <a:srgbClr val="00B050"/>
      </a:accent4>
      <a:accent5>
        <a:srgbClr val="7F7F7F"/>
      </a:accent5>
      <a:accent6>
        <a:srgbClr val="D8D8D8"/>
      </a:accent6>
      <a:hlink>
        <a:srgbClr val="9BBB59"/>
      </a:hlink>
      <a:folHlink>
        <a:srgbClr val="8064A2"/>
      </a:folHlink>
    </a:clrScheme>
    <a:fontScheme name="Nora">
      <a:majorFont>
        <a:latin typeface="Calibri Light"/>
        <a:ea typeface=""/>
        <a:cs typeface=""/>
      </a:majorFont>
      <a:minorFont>
        <a:latin typeface="Gill Sans M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IEBERT COLOR PALATTE">
    <a:dk1>
      <a:sysClr val="windowText" lastClr="000000"/>
    </a:dk1>
    <a:lt1>
      <a:sysClr val="window" lastClr="FFFFFF"/>
    </a:lt1>
    <a:dk2>
      <a:srgbClr val="274263"/>
    </a:dk2>
    <a:lt2>
      <a:srgbClr val="DBEEF3"/>
    </a:lt2>
    <a:accent1>
      <a:srgbClr val="006699"/>
    </a:accent1>
    <a:accent2>
      <a:srgbClr val="F79646"/>
    </a:accent2>
    <a:accent3>
      <a:srgbClr val="9BBB59"/>
    </a:accent3>
    <a:accent4>
      <a:srgbClr val="8064A2"/>
    </a:accent4>
    <a:accent5>
      <a:srgbClr val="009999"/>
    </a:accent5>
    <a:accent6>
      <a:srgbClr val="0066FF"/>
    </a:accent6>
    <a:hlink>
      <a:srgbClr val="990099"/>
    </a:hlink>
    <a:folHlink>
      <a:srgbClr val="006699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Aspect">
    <a:fillStyleLst>
      <a:solidFill>
        <a:schemeClr val="phClr"/>
      </a:solidFill>
      <a:gradFill rotWithShape="1">
        <a:gsLst>
          <a:gs pos="0">
            <a:schemeClr val="phClr">
              <a:tint val="65000"/>
              <a:satMod val="270000"/>
            </a:schemeClr>
          </a:gs>
          <a:gs pos="25000">
            <a:schemeClr val="phClr">
              <a:tint val="60000"/>
              <a:satMod val="300000"/>
            </a:schemeClr>
          </a:gs>
          <a:gs pos="100000">
            <a:schemeClr val="phClr">
              <a:tint val="29000"/>
              <a:satMod val="40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5000"/>
              <a:satMod val="155000"/>
            </a:schemeClr>
          </a:gs>
          <a:gs pos="60000">
            <a:schemeClr val="phClr">
              <a:shade val="95000"/>
              <a:satMod val="150000"/>
            </a:schemeClr>
          </a:gs>
          <a:gs pos="100000">
            <a:schemeClr val="phClr">
              <a:tint val="87000"/>
              <a:satMod val="2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atMod val="150000"/>
          </a:schemeClr>
        </a:solidFill>
        <a:prstDash val="solid"/>
      </a:ln>
      <a:ln w="425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5500" dist="381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65500" dist="381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2000000"/>
          </a:lightRig>
        </a:scene3d>
        <a:sp3d prstMaterial="powder">
          <a:bevelT h="508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75000"/>
              <a:satMod val="250000"/>
            </a:schemeClr>
          </a:gs>
          <a:gs pos="20000">
            <a:schemeClr val="phClr">
              <a:shade val="85000"/>
              <a:satMod val="175000"/>
            </a:schemeClr>
          </a:gs>
          <a:gs pos="100000">
            <a:schemeClr val="phClr">
              <a:tint val="70000"/>
              <a:satMod val="175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0000"/>
              <a:satMod val="145000"/>
            </a:schemeClr>
          </a:gs>
          <a:gs pos="30000">
            <a:schemeClr val="phClr">
              <a:shade val="65000"/>
              <a:satMod val="155000"/>
            </a:schemeClr>
          </a:gs>
          <a:gs pos="100000">
            <a:schemeClr val="phClr">
              <a:tint val="60000"/>
              <a:satMod val="170000"/>
            </a:schemeClr>
          </a:gs>
        </a:gsLst>
        <a:lin ang="16200000" scaled="1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KPMG Colours">
    <a:dk1>
      <a:srgbClr val="000000"/>
    </a:dk1>
    <a:lt1>
      <a:srgbClr val="FFFFFF"/>
    </a:lt1>
    <a:dk2>
      <a:srgbClr val="007C92"/>
    </a:dk2>
    <a:lt2>
      <a:srgbClr val="747678"/>
    </a:lt2>
    <a:accent1>
      <a:srgbClr val="8E258D"/>
    </a:accent1>
    <a:accent2>
      <a:srgbClr val="A79E70"/>
    </a:accent2>
    <a:accent3>
      <a:srgbClr val="7AB800"/>
    </a:accent3>
    <a:accent4>
      <a:srgbClr val="00338D"/>
    </a:accent4>
    <a:accent5>
      <a:srgbClr val="C84E00"/>
    </a:accent5>
    <a:accent6>
      <a:srgbClr val="EBB700"/>
    </a:accent6>
    <a:hlink>
      <a:srgbClr val="007C92"/>
    </a:hlink>
    <a:folHlink>
      <a:srgbClr val="8E258D"/>
    </a:folHlink>
  </a:clrScheme>
  <a:fontScheme name="KPMG Them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KPMG Theme">
    <a:fillStyleLst>
      <a:solidFill>
        <a:schemeClr val="phClr"/>
      </a:solidFill>
      <a:solidFill>
        <a:schemeClr val="phClr">
          <a:tint val="0"/>
        </a:schemeClr>
      </a:solidFill>
      <a:solidFill>
        <a:schemeClr val="phClr"/>
      </a:solidFill>
    </a:fillStyleLst>
    <a:lnStyleLst>
      <a:ln w="6350" cap="rnd" cmpd="sng" algn="ctr">
        <a:solidFill>
          <a:schemeClr val="phClr"/>
        </a:solidFill>
        <a:prstDash val="solid"/>
      </a:ln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/>
      </a:effectStyle>
    </a:effectStyleLst>
    <a:bgFillStyleLst>
      <a:solidFill>
        <a:schemeClr val="phClr"/>
      </a:solidFill>
      <a:solidFill>
        <a:schemeClr val="phClr"/>
      </a:solidFill>
      <a:solidFill>
        <a:schemeClr val="phClr"/>
      </a:soli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14541</TotalTime>
  <Words>2814</Words>
  <Application>Microsoft Office PowerPoint</Application>
  <PresentationFormat>On-screen Show (4:3)</PresentationFormat>
  <Paragraphs>518</Paragraphs>
  <Slides>31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Calibri</vt:lpstr>
      <vt:lpstr>Calibri Light</vt:lpstr>
      <vt:lpstr>Courier New</vt:lpstr>
      <vt:lpstr>Gill Sans MT</vt:lpstr>
      <vt:lpstr>Meiryo</vt:lpstr>
      <vt:lpstr>Wingdings</vt:lpstr>
      <vt:lpstr>Office Theme</vt:lpstr>
      <vt:lpstr>PowerPoint Presentation</vt:lpstr>
      <vt:lpstr>Table of Contents</vt:lpstr>
      <vt:lpstr>Executive Summary</vt:lpstr>
      <vt:lpstr>The FY2020 Budget</vt:lpstr>
      <vt:lpstr>Tough Choices to Balance the Budget</vt:lpstr>
      <vt:lpstr>Approved FY 2020 Budget</vt:lpstr>
      <vt:lpstr>Capital Improvement Program  (CIP)</vt:lpstr>
      <vt:lpstr>Capital Infrastructure</vt:lpstr>
      <vt:lpstr>Capital Investments Review</vt:lpstr>
      <vt:lpstr>New Capital Investments</vt:lpstr>
      <vt:lpstr>Ten Year CIP: Sources of Funds</vt:lpstr>
      <vt:lpstr>10-Year CIP: Disbursements &amp; Lifetime</vt:lpstr>
      <vt:lpstr>Overview of Additional Capital Programs</vt:lpstr>
      <vt:lpstr>Operating Expenditure</vt:lpstr>
      <vt:lpstr>FY 2019 vs. FY 2020 Expenditure Budgets</vt:lpstr>
      <vt:lpstr>Comparative Operating Budgets</vt:lpstr>
      <vt:lpstr>PowerPoint Presentation</vt:lpstr>
      <vt:lpstr>Operating Revenue, Rates &amp; Fees</vt:lpstr>
      <vt:lpstr>Proposed Rates and Fee Changes</vt:lpstr>
      <vt:lpstr>FY 2019 vs. FY 2020 Operating Revenues</vt:lpstr>
      <vt:lpstr>Revenue Comparison by Customer Class</vt:lpstr>
      <vt:lpstr>PowerPoint Presentation</vt:lpstr>
      <vt:lpstr>Impact of the CRIAC Shift</vt:lpstr>
      <vt:lpstr>Projected Clean Rivers Impervious Area Charge </vt:lpstr>
      <vt:lpstr>PowerPoint Presentation</vt:lpstr>
      <vt:lpstr>DC Water Compared to CSO Communities</vt:lpstr>
      <vt:lpstr>Customer Assistance Program (CAP)</vt:lpstr>
      <vt:lpstr>SFR Monthly Bills – Comparison of Charges With  &amp; With Out Income-Based Affordability Programs</vt:lpstr>
      <vt:lpstr>Projected Average Residential Customer Bill</vt:lpstr>
      <vt:lpstr>CRIAC Discount</vt:lpstr>
      <vt:lpstr>DC Water’s Promise to Our Customers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Ololade Oyeyemi</dc:creator>
  <cp:lastModifiedBy>Lola Oyeyemi</cp:lastModifiedBy>
  <cp:revision>576</cp:revision>
  <cp:lastPrinted>2019-04-10T19:04:22Z</cp:lastPrinted>
  <dcterms:created xsi:type="dcterms:W3CDTF">2019-01-24T04:22:08Z</dcterms:created>
  <dcterms:modified xsi:type="dcterms:W3CDTF">2019-04-10T22:01:58Z</dcterms:modified>
</cp:coreProperties>
</file>