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23"/>
  </p:notesMasterIdLst>
  <p:handoutMasterIdLst>
    <p:handoutMasterId r:id="rId24"/>
  </p:handoutMasterIdLst>
  <p:sldIdLst>
    <p:sldId id="662" r:id="rId5"/>
    <p:sldId id="746" r:id="rId6"/>
    <p:sldId id="748" r:id="rId7"/>
    <p:sldId id="689" r:id="rId8"/>
    <p:sldId id="732" r:id="rId9"/>
    <p:sldId id="734" r:id="rId10"/>
    <p:sldId id="735" r:id="rId11"/>
    <p:sldId id="723" r:id="rId12"/>
    <p:sldId id="745" r:id="rId13"/>
    <p:sldId id="736" r:id="rId14"/>
    <p:sldId id="739" r:id="rId15"/>
    <p:sldId id="740" r:id="rId16"/>
    <p:sldId id="737" r:id="rId17"/>
    <p:sldId id="738" r:id="rId18"/>
    <p:sldId id="741" r:id="rId19"/>
    <p:sldId id="742" r:id="rId20"/>
    <p:sldId id="744" r:id="rId21"/>
    <p:sldId id="749" r:id="rId2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Dan Dobbels" initials="DJ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80C6"/>
    <a:srgbClr val="006600"/>
    <a:srgbClr val="CCD1DE"/>
    <a:srgbClr val="E37401"/>
    <a:srgbClr val="E7EAEF"/>
    <a:srgbClr val="7ABC32"/>
    <a:srgbClr val="FFFF99"/>
    <a:srgbClr val="00CCFF"/>
    <a:srgbClr val="CCD17A"/>
    <a:srgbClr val="1B579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996" autoAdjust="0"/>
    <p:restoredTop sz="75823" autoAdjust="0"/>
  </p:normalViewPr>
  <p:slideViewPr>
    <p:cSldViewPr snapToGrid="0">
      <p:cViewPr varScale="1">
        <p:scale>
          <a:sx n="93" d="100"/>
          <a:sy n="93" d="100"/>
        </p:scale>
        <p:origin x="-11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595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2772" y="-96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24" tIns="46463" rIns="92924" bIns="46463" numCol="1" anchor="t" anchorCtr="0" compatLnSpc="1">
            <a:prstTxWarp prst="textNoShape">
              <a:avLst/>
            </a:prstTxWarp>
          </a:bodyPr>
          <a:lstStyle>
            <a:lvl1pPr defTabSz="930275">
              <a:defRPr sz="1200" b="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33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24" tIns="46463" rIns="92924" bIns="46463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29733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24" tIns="46463" rIns="92924" bIns="46463" numCol="1" anchor="b" anchorCtr="0" compatLnSpc="1">
            <a:prstTxWarp prst="textNoShape">
              <a:avLst/>
            </a:prstTxWarp>
          </a:bodyPr>
          <a:lstStyle>
            <a:lvl1pPr defTabSz="930275">
              <a:defRPr sz="1200" b="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2850"/>
            <a:ext cx="29733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24" tIns="46463" rIns="92924" bIns="46463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32A4EFF-09D5-40E7-A661-B80B69CCB3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5920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24" tIns="46463" rIns="92924" bIns="46463" numCol="1" anchor="t" anchorCtr="0" compatLnSpc="1">
            <a:prstTxWarp prst="textNoShape">
              <a:avLst/>
            </a:prstTxWarp>
          </a:bodyPr>
          <a:lstStyle>
            <a:lvl1pPr defTabSz="930275">
              <a:defRPr sz="1200" b="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24" tIns="46463" rIns="92924" bIns="46463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3313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16425"/>
            <a:ext cx="50323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24" tIns="46463" rIns="92924" bIns="464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29733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24" tIns="46463" rIns="92924" bIns="46463" numCol="1" anchor="b" anchorCtr="0" compatLnSpc="1">
            <a:prstTxWarp prst="textNoShape">
              <a:avLst/>
            </a:prstTxWarp>
          </a:bodyPr>
          <a:lstStyle>
            <a:lvl1pPr defTabSz="930275">
              <a:defRPr sz="1200" b="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32850"/>
            <a:ext cx="29733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24" tIns="46463" rIns="92924" bIns="46463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CE9F937-5304-4575-82A1-D2DA1E0E74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17091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0C28FA-AD35-41EE-A31D-50CA17A67CA7}" type="slidenum">
              <a:rPr lang="en-US"/>
              <a:pPr/>
              <a:t>1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644" y="4416822"/>
            <a:ext cx="5032712" cy="4182269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98500"/>
            <a:ext cx="4648200" cy="3486150"/>
          </a:xfrm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922C47-E0A6-4B13-9B06-6C14AB3CC720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6425"/>
            <a:ext cx="5024438" cy="4181475"/>
          </a:xfrm>
          <a:noFill/>
          <a:ln/>
        </p:spPr>
        <p:txBody>
          <a:bodyPr wrap="square" lIns="91984" tIns="45990" rIns="91984" bIns="4599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98500"/>
            <a:ext cx="4648200" cy="3486150"/>
          </a:xfrm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4099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1"/>
            <a:ext cx="8229600" cy="8320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Line 39"/>
          <p:cNvSpPr>
            <a:spLocks noChangeShapeType="1"/>
          </p:cNvSpPr>
          <p:nvPr userDrawn="1"/>
        </p:nvSpPr>
        <p:spPr bwMode="auto">
          <a:xfrm>
            <a:off x="457200" y="1190950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40" tIns="45720" rIns="91440" bIns="45720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" name="Rectangle 42"/>
          <p:cNvSpPr>
            <a:spLocks noChangeArrowheads="1"/>
          </p:cNvSpPr>
          <p:nvPr userDrawn="1"/>
        </p:nvSpPr>
        <p:spPr bwMode="auto">
          <a:xfrm>
            <a:off x="7974460" y="6447677"/>
            <a:ext cx="1066800" cy="38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/>
          <a:lstStyle/>
          <a:p>
            <a:pPr algn="r">
              <a:defRPr/>
            </a:pPr>
            <a:fld id="{BCA4526E-C271-4817-B6EB-C21188FACCFE}" type="slidenum">
              <a:rPr lang="en-US" sz="1400" b="0">
                <a:latin typeface="Arial" charset="0"/>
                <a:cs typeface="+mn-cs"/>
              </a:rPr>
              <a:pPr algn="r">
                <a:defRPr/>
              </a:pPr>
              <a:t>‹#›</a:t>
            </a:fld>
            <a:endParaRPr lang="en-US" sz="1400" b="0" dirty="0">
              <a:latin typeface="Arial" charset="0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26" y="5810250"/>
            <a:ext cx="95911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8449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1"/>
            <a:ext cx="8229600" cy="83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Line 39"/>
          <p:cNvSpPr>
            <a:spLocks noChangeShapeType="1"/>
          </p:cNvSpPr>
          <p:nvPr userDrawn="1"/>
        </p:nvSpPr>
        <p:spPr bwMode="auto">
          <a:xfrm>
            <a:off x="457200" y="1190950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40" tIns="45720" rIns="91440" bIns="45720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8448"/>
            <a:ext cx="8229600" cy="21859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61191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1"/>
            <a:ext cx="8229600" cy="83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Line 39"/>
          <p:cNvSpPr>
            <a:spLocks noChangeShapeType="1"/>
          </p:cNvSpPr>
          <p:nvPr userDrawn="1"/>
        </p:nvSpPr>
        <p:spPr bwMode="auto">
          <a:xfrm>
            <a:off x="457200" y="1190950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40" tIns="45720" rIns="91440" bIns="45720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8449"/>
            <a:ext cx="4038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8449"/>
            <a:ext cx="4038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42"/>
          <p:cNvSpPr>
            <a:spLocks noChangeArrowheads="1"/>
          </p:cNvSpPr>
          <p:nvPr userDrawn="1"/>
        </p:nvSpPr>
        <p:spPr bwMode="auto">
          <a:xfrm>
            <a:off x="7974460" y="6447677"/>
            <a:ext cx="1066800" cy="38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/>
          <a:lstStyle/>
          <a:p>
            <a:pPr algn="r">
              <a:defRPr/>
            </a:pPr>
            <a:fld id="{BCA4526E-C271-4817-B6EB-C21188FACCFE}" type="slidenum">
              <a:rPr lang="en-US" sz="1400" b="0">
                <a:latin typeface="Arial" charset="0"/>
                <a:cs typeface="+mn-cs"/>
              </a:rPr>
              <a:pPr algn="r">
                <a:defRPr/>
              </a:pPr>
              <a:t>‹#›</a:t>
            </a:fld>
            <a:endParaRPr lang="en-US" sz="1400" b="0" dirty="0">
              <a:latin typeface="Arial" charset="0"/>
              <a:cs typeface="+mn-cs"/>
            </a:endParaRPr>
          </a:p>
        </p:txBody>
      </p:sp>
      <p:sp>
        <p:nvSpPr>
          <p:cNvPr id="8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1"/>
            <a:ext cx="8229600" cy="83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Line 39"/>
          <p:cNvSpPr>
            <a:spLocks noChangeShapeType="1"/>
          </p:cNvSpPr>
          <p:nvPr userDrawn="1"/>
        </p:nvSpPr>
        <p:spPr bwMode="auto">
          <a:xfrm>
            <a:off x="457200" y="1190950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40" tIns="45720" rIns="91440" bIns="45720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26" y="5810250"/>
            <a:ext cx="95911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610EC-6BCE-42F4-B337-861601DC6B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27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27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2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80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2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80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25272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5272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1"/>
            <a:ext cx="8229600" cy="83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02254"/>
            <a:ext cx="8229600" cy="476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114" name="Rectangle 42"/>
          <p:cNvSpPr>
            <a:spLocks noChangeArrowheads="1"/>
          </p:cNvSpPr>
          <p:nvPr userDrawn="1"/>
        </p:nvSpPr>
        <p:spPr bwMode="auto">
          <a:xfrm>
            <a:off x="7974460" y="6447677"/>
            <a:ext cx="1066800" cy="38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/>
          <a:lstStyle/>
          <a:p>
            <a:pPr algn="r">
              <a:defRPr/>
            </a:pPr>
            <a:fld id="{BCA4526E-C271-4817-B6EB-C21188FACCFE}" type="slidenum">
              <a:rPr lang="en-US" sz="1400" b="0">
                <a:latin typeface="Arial" charset="0"/>
                <a:cs typeface="+mn-cs"/>
              </a:rPr>
              <a:pPr algn="r">
                <a:defRPr/>
              </a:pPr>
              <a:t>‹#›</a:t>
            </a:fld>
            <a:endParaRPr lang="en-US" sz="1400" b="0" dirty="0">
              <a:latin typeface="Arial" charset="0"/>
              <a:cs typeface="+mn-cs"/>
            </a:endParaRPr>
          </a:p>
        </p:txBody>
      </p:sp>
      <p:sp>
        <p:nvSpPr>
          <p:cNvPr id="8" name="Line 39"/>
          <p:cNvSpPr>
            <a:spLocks noChangeShapeType="1"/>
          </p:cNvSpPr>
          <p:nvPr userDrawn="1"/>
        </p:nvSpPr>
        <p:spPr bwMode="auto">
          <a:xfrm>
            <a:off x="457200" y="1190950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40" tIns="45720" rIns="91440" bIns="45720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0026" y="5810250"/>
            <a:ext cx="95911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  <p:sldLayoutId id="2147483668" r:id="rId13"/>
    <p:sldLayoutId id="214748366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880C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1B579C"/>
          </a:solidFill>
          <a:latin typeface="Arial Narrow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1B579C"/>
          </a:solidFill>
          <a:latin typeface="Arial Narrow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1B579C"/>
          </a:solidFill>
          <a:latin typeface="Arial Narrow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1B579C"/>
          </a:solidFill>
          <a:latin typeface="Arial Narrow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rgbClr val="1B579C"/>
          </a:solidFill>
          <a:latin typeface="Arial Narrow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rgbClr val="1B579C"/>
          </a:solidFill>
          <a:latin typeface="Arial Narrow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rgbClr val="1B579C"/>
          </a:solidFill>
          <a:latin typeface="Arial Narrow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rgbClr val="1B579C"/>
          </a:solidFill>
          <a:latin typeface="Arial Narrow 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ABC32"/>
        </a:buClr>
        <a:buSzPct val="75000"/>
        <a:buFont typeface="Webdings" pitchFamily="18" charset="2"/>
        <a:buChar char="&lt;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880C6"/>
        </a:buClr>
        <a:buSzPct val="130000"/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Symbol" pitchFamily="18" charset="2"/>
        <a:buChar char="·"/>
        <a:defRPr sz="1400">
          <a:solidFill>
            <a:schemeClr val="tx1"/>
          </a:solidFill>
          <a:latin typeface="Arial Narrow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Arial Narrow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1000">
          <a:solidFill>
            <a:schemeClr val="tx1"/>
          </a:solidFill>
          <a:latin typeface="Arial Narrow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Arial Narrow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Arial Narrow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Arial Narrow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dcwater_template_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3765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3783014" y="415925"/>
            <a:ext cx="45608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>
            <a:spAutoFit/>
          </a:bodyPr>
          <a:lstStyle/>
          <a:p>
            <a:r>
              <a:rPr lang="en-US" sz="1500" dirty="0">
                <a:solidFill>
                  <a:srgbClr val="1880C6"/>
                </a:solidFill>
                <a:latin typeface="Arial" charset="0"/>
              </a:rPr>
              <a:t>District of Columbia Water and Sewer Authority</a:t>
            </a:r>
          </a:p>
          <a:p>
            <a:r>
              <a:rPr lang="en-US" sz="1200" b="0" dirty="0">
                <a:solidFill>
                  <a:srgbClr val="1880C6"/>
                </a:solidFill>
                <a:latin typeface="Arial" charset="0"/>
              </a:rPr>
              <a:t>George S. Hawkins, General Manager</a:t>
            </a:r>
          </a:p>
          <a:p>
            <a:pPr algn="r"/>
            <a:endParaRPr lang="en-US" sz="1500" dirty="0"/>
          </a:p>
        </p:txBody>
      </p:sp>
      <p:pic>
        <p:nvPicPr>
          <p:cNvPr id="410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034056"/>
            <a:ext cx="1066800" cy="15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" y="5085880"/>
            <a:ext cx="9143999" cy="3385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29" tIns="45714" rIns="91429" bIns="45714" anchor="ctr" anchorCtr="1">
            <a:spAutoFit/>
          </a:bodyPr>
          <a:lstStyle/>
          <a:p>
            <a:pPr algn="ctr" eaLnBrk="0" hangingPunct="0"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October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6,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2011</a:t>
            </a:r>
            <a:endParaRPr lang="en-US" b="1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1470204"/>
            <a:ext cx="9144000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40" tIns="45720" rIns="91440" b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defRPr/>
            </a:pPr>
            <a:r>
              <a:rPr lang="en-US" i="1" dirty="0">
                <a:latin typeface="Arial" pitchFamily="34" charset="0"/>
                <a:cs typeface="Arial" pitchFamily="34" charset="0"/>
              </a:rPr>
              <a:t>Briefing on: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1752600"/>
            <a:ext cx="9144000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2400" i="1" dirty="0" smtClean="0">
                <a:solidFill>
                  <a:srgbClr val="1880C6"/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Arial" charset="0"/>
              </a:rPr>
              <a:t>DC CLEAN RIVERS PROJECT</a:t>
            </a:r>
          </a:p>
          <a:p>
            <a:pPr algn="ctr">
              <a:defRPr/>
            </a:pPr>
            <a:r>
              <a:rPr lang="en-US" sz="2400" i="1" dirty="0" smtClean="0">
                <a:solidFill>
                  <a:srgbClr val="1880C6"/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Arial" charset="0"/>
              </a:rPr>
              <a:t>Anacostia River Projects</a:t>
            </a:r>
            <a:endParaRPr lang="en-US" sz="2400" i="1" dirty="0">
              <a:solidFill>
                <a:srgbClr val="1880C6"/>
              </a:solidFill>
              <a:effectLst>
                <a:outerShdw blurRad="50800" dist="50800" dir="5400000" algn="ctr" rotWithShape="0">
                  <a:schemeClr val="bg1">
                    <a:lumMod val="75000"/>
                  </a:scheme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US" sz="2400" i="1" dirty="0" smtClean="0">
                <a:solidFill>
                  <a:srgbClr val="1880C6"/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Arial" charset="0"/>
              </a:rPr>
              <a:t>Divisions J and M</a:t>
            </a:r>
          </a:p>
          <a:p>
            <a:pPr algn="ctr">
              <a:defRPr/>
            </a:pPr>
            <a:r>
              <a:rPr lang="en-US" sz="1800" i="1" dirty="0" smtClean="0">
                <a:solidFill>
                  <a:srgbClr val="1880C6"/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Arial" charset="0"/>
              </a:rPr>
              <a:t>(Northeast Boundary Tunnel Alignment)</a:t>
            </a:r>
            <a:endParaRPr lang="en-US" sz="1800" i="1" dirty="0">
              <a:solidFill>
                <a:srgbClr val="1880C6"/>
              </a:solidFill>
              <a:effectLst>
                <a:outerShdw blurRad="50800" dist="50800" dir="5400000" algn="ctr" rotWithShape="0">
                  <a:schemeClr val="bg1">
                    <a:lumMod val="75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3574147"/>
            <a:ext cx="9144000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40" tIns="45720" rIns="91440" b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defRPr/>
            </a:pPr>
            <a:r>
              <a:rPr lang="en-US" i="1" dirty="0">
                <a:latin typeface="Arial" pitchFamily="34" charset="0"/>
                <a:cs typeface="Arial" pitchFamily="34" charset="0"/>
              </a:rPr>
              <a:t>Briefing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for: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054626" y="4053497"/>
            <a:ext cx="694894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1800" i="1" dirty="0" smtClean="0">
                <a:solidFill>
                  <a:srgbClr val="1880C6"/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Arial" charset="0"/>
              </a:rPr>
              <a:t>ANC 5B Monthly Meeting</a:t>
            </a:r>
            <a:endParaRPr lang="en-US" sz="1800" i="1" dirty="0" smtClean="0">
              <a:solidFill>
                <a:srgbClr val="1880C6"/>
              </a:solidFill>
              <a:effectLst>
                <a:outerShdw blurRad="50800" dist="50800" dir="5400000" algn="ctr" rotWithShape="0">
                  <a:schemeClr val="bg1">
                    <a:lumMod val="75000"/>
                  </a:scheme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en-US" dirty="0" smtClean="0"/>
              <a:t>Geotechnical Investigation</a:t>
            </a:r>
            <a:br>
              <a:rPr lang="en-US" dirty="0" smtClean="0"/>
            </a:br>
            <a:r>
              <a:rPr lang="en-US" sz="2800" dirty="0" smtClean="0"/>
              <a:t>Northeast Boundary Tunnel Alignment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5020" y="1331258"/>
            <a:ext cx="4652682" cy="389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TRAFFIC PLANS</a:t>
            </a:r>
          </a:p>
          <a:p>
            <a:pPr marL="398463" lvl="0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Traffic Control Plans for each investigation site along the NEBT will be approved by the District Department of Transportation (DDOT).</a:t>
            </a:r>
          </a:p>
          <a:p>
            <a:pPr marL="398463" lvl="0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Some temporary lane shifts on Kendall Street NE, Capitol Avenue NE and Mt. Olivet Road NE may occur during the investigations.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287782" y="2159430"/>
          <a:ext cx="3522731" cy="2261964"/>
        </p:xfrm>
        <a:graphic>
          <a:graphicData uri="http://schemas.openxmlformats.org/presentationml/2006/ole">
            <p:oleObj spid="_x0000_s4100" name="Acrobat Document" r:id="rId3" imgW="2715004" imgH="1743318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en-US" dirty="0" smtClean="0"/>
              <a:t>Field Equipment – Soft Dig</a:t>
            </a:r>
          </a:p>
        </p:txBody>
      </p:sp>
      <p:pic>
        <p:nvPicPr>
          <p:cNvPr id="4" name="Picture 3" descr="TSC-08 Vac truck - excell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3746" y="1269401"/>
            <a:ext cx="6999644" cy="5249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en-US" dirty="0" smtClean="0"/>
              <a:t>Field Equipment – Work Area</a:t>
            </a:r>
          </a:p>
        </p:txBody>
      </p:sp>
      <p:pic>
        <p:nvPicPr>
          <p:cNvPr id="5" name="Picture 4" descr="TSC-08 fenced ar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463" y="1237129"/>
            <a:ext cx="7239897" cy="5429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en-US" dirty="0" smtClean="0"/>
              <a:t>Field Equipment - Sonic</a:t>
            </a:r>
          </a:p>
        </p:txBody>
      </p:sp>
      <p:pic>
        <p:nvPicPr>
          <p:cNvPr id="5" name="Picture 4" descr="IMG_73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3034" y="1376978"/>
            <a:ext cx="6770145" cy="5077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en-US" dirty="0" smtClean="0"/>
              <a:t>Field Equipment – Hollow Stem</a:t>
            </a:r>
          </a:p>
        </p:txBody>
      </p:sp>
      <p:pic>
        <p:nvPicPr>
          <p:cNvPr id="4" name="Picture 3" descr="HSA_M S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0917" y="1379668"/>
            <a:ext cx="6831106" cy="5123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en-US" dirty="0" smtClean="0"/>
              <a:t>Field Equipment – Mud Rotary</a:t>
            </a:r>
          </a:p>
        </p:txBody>
      </p:sp>
      <p:pic>
        <p:nvPicPr>
          <p:cNvPr id="3" name="Picture 2" descr="DSCN60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3341" y="1324535"/>
            <a:ext cx="7113494" cy="533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9563"/>
            <a:ext cx="8229600" cy="679612"/>
          </a:xfrm>
        </p:spPr>
        <p:txBody>
          <a:bodyPr/>
          <a:lstStyle/>
          <a:p>
            <a:pPr lvl="0" eaLnBrk="1" hangingPunct="1">
              <a:defRPr/>
            </a:pPr>
            <a:r>
              <a:rPr lang="en-US" dirty="0" smtClean="0"/>
              <a:t>Geophysical Survey</a:t>
            </a:r>
            <a:br>
              <a:rPr lang="en-US" dirty="0" smtClean="0"/>
            </a:br>
            <a:r>
              <a:rPr lang="en-US" sz="2800" dirty="0" smtClean="0"/>
              <a:t> - Ground Penetrating Radar</a:t>
            </a:r>
          </a:p>
        </p:txBody>
      </p:sp>
      <p:pic>
        <p:nvPicPr>
          <p:cNvPr id="4" name="Picture 3" descr="IMG_35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3340" y="1287556"/>
            <a:ext cx="6925235" cy="5193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en-US" dirty="0" smtClean="0"/>
              <a:t>Geology Interpretations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133" y="1964552"/>
            <a:ext cx="76866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199" y="1298449"/>
            <a:ext cx="8260773" cy="4381589"/>
          </a:xfrm>
          <a:prstGeom prst="rect">
            <a:avLst/>
          </a:prstGeom>
        </p:spPr>
        <p:txBody>
          <a:bodyPr lIns="91432" tIns="45716" rIns="91432" bIns="45716">
            <a:noAutofit/>
          </a:bodyPr>
          <a:lstStyle/>
          <a:p>
            <a:pPr marL="342872" indent="-342872" eaLnBrk="0" hangingPunct="0">
              <a:spcBef>
                <a:spcPts val="1800"/>
              </a:spcBef>
              <a:buClr>
                <a:srgbClr val="7ABC32"/>
              </a:buClr>
              <a:buSzPct val="75000"/>
              <a:buFont typeface="Webdings" pitchFamily="18" charset="2"/>
              <a:buChar char="&lt;"/>
              <a:defRPr/>
            </a:pPr>
            <a:r>
              <a:rPr lang="en-US" sz="2400" b="0" kern="0" dirty="0" smtClean="0">
                <a:latin typeface="+mn-lt"/>
                <a:cs typeface="+mn-cs"/>
              </a:rPr>
              <a:t>Contract Award for Field Investigative Work</a:t>
            </a:r>
          </a:p>
          <a:p>
            <a:pPr marL="342872" indent="-342872" eaLnBrk="0" hangingPunct="0">
              <a:spcBef>
                <a:spcPts val="1800"/>
              </a:spcBef>
              <a:buClr>
                <a:srgbClr val="7ABC32"/>
              </a:buClr>
              <a:buSzPct val="75000"/>
              <a:buFont typeface="Webdings" pitchFamily="18" charset="2"/>
              <a:buChar char="&lt;"/>
              <a:defRPr/>
            </a:pPr>
            <a:r>
              <a:rPr lang="en-US" sz="2400" b="0" kern="0" dirty="0" smtClean="0">
                <a:latin typeface="+mn-lt"/>
                <a:cs typeface="+mn-cs"/>
              </a:rPr>
              <a:t>DDOT/NPS Permit Applications </a:t>
            </a:r>
          </a:p>
          <a:p>
            <a:pPr marL="342872" indent="-342872" eaLnBrk="0" hangingPunct="0">
              <a:spcBef>
                <a:spcPts val="1800"/>
              </a:spcBef>
              <a:buClr>
                <a:srgbClr val="7ABC32"/>
              </a:buClr>
              <a:buSzPct val="75000"/>
              <a:buFont typeface="Webdings" pitchFamily="18" charset="2"/>
              <a:buChar char="&lt;"/>
              <a:defRPr/>
            </a:pPr>
            <a:r>
              <a:rPr lang="en-US" sz="2400" b="0" kern="0" dirty="0" smtClean="0">
                <a:latin typeface="+mn-lt"/>
                <a:cs typeface="+mn-cs"/>
              </a:rPr>
              <a:t>Public Outreach Program</a:t>
            </a:r>
          </a:p>
          <a:p>
            <a:pPr marL="342872" indent="-342872" eaLnBrk="0" hangingPunct="0">
              <a:spcBef>
                <a:spcPts val="1800"/>
              </a:spcBef>
              <a:buClr>
                <a:srgbClr val="7ABC32"/>
              </a:buClr>
              <a:buSzPct val="75000"/>
              <a:buFont typeface="Webdings" pitchFamily="18" charset="2"/>
              <a:buChar char="&lt;"/>
              <a:defRPr/>
            </a:pPr>
            <a:r>
              <a:rPr lang="en-US" sz="2400" kern="0" dirty="0" smtClean="0"/>
              <a:t>Field Work – September 2011 – March 2012</a:t>
            </a:r>
          </a:p>
          <a:p>
            <a:pPr marL="342872" indent="-342872" eaLnBrk="0" hangingPunct="0">
              <a:spcBef>
                <a:spcPts val="1800"/>
              </a:spcBef>
              <a:buClr>
                <a:srgbClr val="7ABC32"/>
              </a:buClr>
              <a:buSzPct val="75000"/>
              <a:buFont typeface="Webdings" pitchFamily="18" charset="2"/>
              <a:buChar char="&lt;"/>
              <a:defRPr/>
            </a:pPr>
            <a:endParaRPr lang="en-US" sz="2400" b="0" kern="0" dirty="0" smtClean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800600" cy="832104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sz="24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60985" y="669701"/>
            <a:ext cx="8229600" cy="4194445"/>
          </a:xfrm>
        </p:spPr>
        <p:txBody>
          <a:bodyPr/>
          <a:lstStyle/>
          <a:p>
            <a:pPr eaLnBrk="1" hangingPunct="1">
              <a:buNone/>
            </a:pPr>
            <a:endParaRPr lang="en-US" sz="2800" dirty="0" smtClean="0"/>
          </a:p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What is a CSO?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Overview of CSO Program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DC Clean Rivers Project Snapshot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Divisions J &amp; 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2863" y="1717675"/>
            <a:ext cx="4613275" cy="4333357"/>
            <a:chOff x="240400" y="2434889"/>
            <a:chExt cx="4343400" cy="3930453"/>
          </a:xfrm>
        </p:grpSpPr>
        <p:pic>
          <p:nvPicPr>
            <p:cNvPr id="11278" name="Picture 2" descr="Sep Sa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400" y="2434889"/>
              <a:ext cx="4343400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9" name="Text Box 12"/>
            <p:cNvSpPr txBox="1">
              <a:spLocks noChangeArrowheads="1"/>
            </p:cNvSpPr>
            <p:nvPr/>
          </p:nvSpPr>
          <p:spPr bwMode="auto">
            <a:xfrm>
              <a:off x="1880359" y="5822492"/>
              <a:ext cx="2209800" cy="54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dirty="0">
                  <a:latin typeface="Arial" pitchFamily="34" charset="0"/>
                  <a:cs typeface="Arial" pitchFamily="34" charset="0"/>
                </a:rPr>
                <a:t>100% of </a:t>
              </a: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Suburbs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dirty="0">
                  <a:latin typeface="Arial" pitchFamily="34" charset="0"/>
                  <a:cs typeface="Arial" pitchFamily="34" charset="0"/>
                </a:rPr>
                <a:t>67% of </a:t>
              </a: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DC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813300" y="1690688"/>
            <a:ext cx="4289425" cy="4384256"/>
            <a:chOff x="4910208" y="2478845"/>
            <a:chExt cx="4029075" cy="3976676"/>
          </a:xfrm>
        </p:grpSpPr>
        <p:pic>
          <p:nvPicPr>
            <p:cNvPr id="11276" name="Picture 3" descr="CS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0208" y="2478845"/>
              <a:ext cx="4029075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7" name="Text Box 14"/>
            <p:cNvSpPr txBox="1">
              <a:spLocks noChangeArrowheads="1"/>
            </p:cNvSpPr>
            <p:nvPr/>
          </p:nvSpPr>
          <p:spPr bwMode="auto">
            <a:xfrm>
              <a:off x="5976876" y="5912663"/>
              <a:ext cx="2209800" cy="542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dirty="0">
                  <a:latin typeface="Arial" pitchFamily="34" charset="0"/>
                  <a:cs typeface="Arial" pitchFamily="34" charset="0"/>
                </a:rPr>
                <a:t>0% of suburbs</a:t>
              </a: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dirty="0">
                  <a:latin typeface="Arial" pitchFamily="34" charset="0"/>
                  <a:cs typeface="Arial" pitchFamily="34" charset="0"/>
                </a:rPr>
                <a:t>33% of </a:t>
              </a: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DC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Arial" pitchFamily="34" charset="0"/>
              </a:rPr>
              <a:t>What is a CSO?</a:t>
            </a:r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Combined Sewer Area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298448"/>
            <a:ext cx="3942678" cy="4876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1/3 area is combined (12,478 acres)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 smtClean="0"/>
              <a:t>53 CSO outfalls</a:t>
            </a:r>
          </a:p>
          <a:p>
            <a:pPr lvl="1" eaLnBrk="1" hangingPunct="1"/>
            <a:r>
              <a:rPr lang="en-US" sz="2000" dirty="0" smtClean="0"/>
              <a:t>15 to Anacostia</a:t>
            </a:r>
          </a:p>
          <a:p>
            <a:pPr lvl="1" eaLnBrk="1" hangingPunct="1"/>
            <a:r>
              <a:rPr lang="en-US" sz="2000" dirty="0" smtClean="0"/>
              <a:t>10 to Potomac</a:t>
            </a:r>
          </a:p>
          <a:p>
            <a:pPr lvl="1" eaLnBrk="1" hangingPunct="1"/>
            <a:r>
              <a:rPr lang="en-US" sz="2000" dirty="0" smtClean="0"/>
              <a:t>28 to Rock Creek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 smtClean="0"/>
              <a:t>Three receiving waters</a:t>
            </a:r>
          </a:p>
          <a:p>
            <a:pPr lvl="1" eaLnBrk="1" hangingPunct="1"/>
            <a:r>
              <a:rPr lang="en-US" sz="2000" dirty="0" smtClean="0"/>
              <a:t>Anacostia River</a:t>
            </a:r>
          </a:p>
          <a:p>
            <a:pPr lvl="1" eaLnBrk="1" hangingPunct="1"/>
            <a:r>
              <a:rPr lang="en-US" sz="2000" dirty="0" smtClean="0"/>
              <a:t>Potomac River</a:t>
            </a:r>
          </a:p>
          <a:p>
            <a:pPr lvl="1" eaLnBrk="1" hangingPunct="1"/>
            <a:r>
              <a:rPr lang="en-US" sz="2000" dirty="0" smtClean="0"/>
              <a:t>Rock Creek</a:t>
            </a:r>
          </a:p>
        </p:txBody>
      </p:sp>
      <p:pic>
        <p:nvPicPr>
          <p:cNvPr id="85" name="Picture 2" descr="C:\Documents and Settings\jrcarl\Desktop\csohom4_ne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9339" y="1543237"/>
            <a:ext cx="409575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D14F7B52-6607-4837-B1A0-CDD562D507FC}" type="slidenum">
              <a:rPr lang="en-US"/>
              <a:pPr/>
              <a:t>5</a:t>
            </a:fld>
            <a:endParaRPr lang="en-US"/>
          </a:p>
        </p:txBody>
      </p:sp>
      <p:sp>
        <p:nvSpPr>
          <p:cNvPr id="39424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800600" cy="832104"/>
          </a:xfrm>
        </p:spPr>
        <p:txBody>
          <a:bodyPr/>
          <a:lstStyle/>
          <a:p>
            <a:r>
              <a:rPr lang="en-US" dirty="0" smtClean="0"/>
              <a:t>Project Snapshot</a:t>
            </a:r>
            <a:endParaRPr lang="en-US" dirty="0"/>
          </a:p>
        </p:txBody>
      </p:sp>
      <p:sp>
        <p:nvSpPr>
          <p:cNvPr id="39424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8448"/>
            <a:ext cx="4125558" cy="4800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200" dirty="0" smtClean="0"/>
              <a:t>Long Term Control Plan (LTCP)</a:t>
            </a:r>
            <a:endParaRPr lang="en-US" sz="2200" dirty="0"/>
          </a:p>
          <a:p>
            <a:pPr lvl="1">
              <a:lnSpc>
                <a:spcPct val="80000"/>
              </a:lnSpc>
            </a:pPr>
            <a:r>
              <a:rPr lang="en-US" sz="1600" dirty="0"/>
              <a:t>Control combined sewer </a:t>
            </a:r>
            <a:r>
              <a:rPr lang="en-US" sz="1600" dirty="0" smtClean="0"/>
              <a:t>overflows (CSOs)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Reduce flooding</a:t>
            </a:r>
            <a:endParaRPr lang="en-US" sz="1600" dirty="0"/>
          </a:p>
          <a:p>
            <a:pPr lvl="1">
              <a:lnSpc>
                <a:spcPct val="80000"/>
              </a:lnSpc>
            </a:pPr>
            <a:r>
              <a:rPr lang="en-US" sz="1600" dirty="0"/>
              <a:t>Meet nutrient discharge limits of Chesapeake Bay </a:t>
            </a:r>
            <a:r>
              <a:rPr lang="en-US" sz="1600" dirty="0" smtClean="0"/>
              <a:t>Program</a:t>
            </a:r>
          </a:p>
          <a:p>
            <a:pPr lvl="1">
              <a:lnSpc>
                <a:spcPct val="80000"/>
              </a:lnSpc>
              <a:buNone/>
            </a:pPr>
            <a:endParaRPr lang="en-US" sz="1600" dirty="0"/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200" dirty="0"/>
              <a:t>Schedule</a:t>
            </a:r>
          </a:p>
          <a:p>
            <a:pPr lvl="1">
              <a:lnSpc>
                <a:spcPct val="80000"/>
              </a:lnSpc>
              <a:tabLst>
                <a:tab pos="1538288" algn="l"/>
              </a:tabLst>
            </a:pPr>
            <a:r>
              <a:rPr lang="en-US" sz="1600" dirty="0" smtClean="0"/>
              <a:t>LTCP = 20 </a:t>
            </a:r>
            <a:r>
              <a:rPr lang="en-US" sz="1600" dirty="0"/>
              <a:t>years (2005-2025)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Nitrogen = 2007-2015</a:t>
            </a:r>
            <a:endParaRPr lang="en-US" sz="1600" dirty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200" dirty="0" smtClean="0"/>
              <a:t>Cost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LTCP = $2.5 billion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Nitrogen = $950 M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Total &gt; $3.5 billion</a:t>
            </a:r>
          </a:p>
          <a:p>
            <a:pPr lvl="1"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200" dirty="0" smtClean="0"/>
              <a:t>Drivers</a:t>
            </a:r>
            <a:endParaRPr lang="en-US" sz="2200" dirty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Projects required to meet regulatory requirements (NPDES Permit and Consent Decrees) </a:t>
            </a:r>
            <a:endParaRPr lang="en-US" sz="1600" dirty="0"/>
          </a:p>
        </p:txBody>
      </p:sp>
      <p:sp>
        <p:nvSpPr>
          <p:cNvPr id="394248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1026" name="Picture 2" descr="C:\Documents and Settings\jrcarl\Desktop\DC Clean Rivers Project Map.jpg"/>
          <p:cNvPicPr>
            <a:picLocks noChangeAspect="1" noChangeArrowheads="1"/>
          </p:cNvPicPr>
          <p:nvPr/>
        </p:nvPicPr>
        <p:blipFill>
          <a:blip r:embed="rId3" cstate="print"/>
          <a:srcRect l="8933" t="5004" r="10669" b="15951"/>
          <a:stretch>
            <a:fillRect/>
          </a:stretch>
        </p:blipFill>
        <p:spPr bwMode="auto">
          <a:xfrm>
            <a:off x="4713696" y="161364"/>
            <a:ext cx="4363068" cy="66293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78071" y="4578366"/>
            <a:ext cx="3065930" cy="224676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>
            <a:spAutoFit/>
          </a:bodyPr>
          <a:lstStyle/>
          <a:p>
            <a:pPr defTabSz="225425"/>
            <a:r>
              <a:rPr lang="en-US" sz="1000" dirty="0" smtClean="0"/>
              <a:t>A	Blue Plains Tunnel</a:t>
            </a:r>
          </a:p>
          <a:p>
            <a:pPr defTabSz="225425"/>
            <a:r>
              <a:rPr lang="en-US" sz="1000" dirty="0" smtClean="0"/>
              <a:t>C	CSO 019 Overflow and Diversion Structures</a:t>
            </a:r>
          </a:p>
          <a:p>
            <a:pPr defTabSz="225425"/>
            <a:r>
              <a:rPr lang="en-US" sz="1000" dirty="0" smtClean="0"/>
              <a:t>D	</a:t>
            </a:r>
            <a:r>
              <a:rPr lang="en-US" sz="1000" dirty="0" err="1" smtClean="0"/>
              <a:t>JBAB</a:t>
            </a:r>
            <a:r>
              <a:rPr lang="en-US" sz="1000" dirty="0" smtClean="0"/>
              <a:t> Overflow and Potomac Outfall Sewer Diversion</a:t>
            </a:r>
          </a:p>
          <a:p>
            <a:pPr defTabSz="225425"/>
            <a:r>
              <a:rPr lang="en-US" sz="1000" dirty="0" smtClean="0"/>
              <a:t>E 	M Street Diversion Sewer (CSOs 015, 016 and 017)</a:t>
            </a:r>
          </a:p>
          <a:p>
            <a:pPr defTabSz="225425"/>
            <a:r>
              <a:rPr lang="en-US" sz="1000" dirty="0" smtClean="0"/>
              <a:t>G	CSO 007 Diversion Structure and Diversion Sewer</a:t>
            </a:r>
          </a:p>
          <a:p>
            <a:pPr defTabSz="225425"/>
            <a:r>
              <a:rPr lang="en-US" sz="1000" dirty="0" smtClean="0"/>
              <a:t>H	Anacostia River Tunnel</a:t>
            </a:r>
          </a:p>
          <a:p>
            <a:pPr defTabSz="225425"/>
            <a:r>
              <a:rPr lang="en-US" sz="1000" dirty="0" smtClean="0"/>
              <a:t>I	Main Pumping Station and Tingey Street Diversions</a:t>
            </a:r>
          </a:p>
          <a:p>
            <a:pPr defTabSz="225425"/>
            <a:r>
              <a:rPr lang="en-US" sz="1000" dirty="0" smtClean="0"/>
              <a:t>J	Northeast Boundary Tunnel</a:t>
            </a:r>
          </a:p>
          <a:p>
            <a:pPr defTabSz="225425"/>
            <a:r>
              <a:rPr lang="en-US" sz="1000" dirty="0" smtClean="0"/>
              <a:t>K	Northeast Boundary Branch Tunnels</a:t>
            </a:r>
          </a:p>
          <a:p>
            <a:pPr defTabSz="225425"/>
            <a:r>
              <a:rPr lang="en-US" sz="1000" dirty="0" smtClean="0"/>
              <a:t>L	Northeast Boundary Diversions</a:t>
            </a:r>
          </a:p>
          <a:p>
            <a:pPr defTabSz="225425"/>
            <a:r>
              <a:rPr lang="en-US" sz="1000" dirty="0" smtClean="0"/>
              <a:t>M	Mt. Olivet Road Diversions</a:t>
            </a:r>
          </a:p>
          <a:p>
            <a:pPr defTabSz="225425"/>
            <a:r>
              <a:rPr lang="en-US" sz="1000" dirty="0" smtClean="0"/>
              <a:t>Y	Blue Plains Dewatering Pumping Station and </a:t>
            </a:r>
            <a:r>
              <a:rPr lang="en-US" sz="1000" dirty="0" err="1" smtClean="0"/>
              <a:t>ECF</a:t>
            </a:r>
            <a:endParaRPr lang="en-US" sz="1000" dirty="0" smtClean="0"/>
          </a:p>
          <a:p>
            <a:pPr defTabSz="225425"/>
            <a:r>
              <a:rPr lang="en-US" sz="1000" dirty="0" smtClean="0"/>
              <a:t>Z	Poplar Point Pumping Station Replacement</a:t>
            </a:r>
          </a:p>
          <a:p>
            <a:pPr defTabSz="342900"/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457200" y="274321"/>
            <a:ext cx="8229600" cy="83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1880C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Geotechnical Investigation</a:t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1880C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800" b="0" kern="0" noProof="0" dirty="0" smtClean="0">
                <a:solidFill>
                  <a:srgbClr val="1880C6"/>
                </a:solidFill>
                <a:latin typeface="+mj-lt"/>
                <a:ea typeface="+mj-ea"/>
                <a:cs typeface="+mj-cs"/>
              </a:rPr>
              <a:t>Northeast Boundary Tunnel Alignment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1880C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581905" y="1236279"/>
          <a:ext cx="4200934" cy="5436799"/>
        </p:xfrm>
        <a:graphic>
          <a:graphicData uri="http://schemas.openxmlformats.org/presentationml/2006/ole">
            <p:oleObj spid="_x0000_s1029" name="Acrobat Document" r:id="rId3" imgW="5829300" imgH="7543800" progId="AcroExch.Document.7">
              <p:embed/>
            </p:oleObj>
          </a:graphicData>
        </a:graphic>
      </p:graphicFrame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215153" y="1298448"/>
            <a:ext cx="4572004" cy="504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400" dirty="0" smtClean="0"/>
              <a:t>SCOPE OF WORK</a:t>
            </a:r>
          </a:p>
          <a:p>
            <a:pPr>
              <a:spcAft>
                <a:spcPts val="600"/>
              </a:spcAft>
            </a:pPr>
            <a:r>
              <a:rPr lang="en-US" sz="2000" i="1" dirty="0" smtClean="0"/>
              <a:t>In preparation for construction under the NEBT alignment, the following work items are included:</a:t>
            </a:r>
            <a:endParaRPr lang="en-US" sz="2000" dirty="0" smtClean="0"/>
          </a:p>
          <a:p>
            <a:pPr marL="398463" lvl="0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Drilling and sampling of approximately 29 borings along the tunnel alignment</a:t>
            </a:r>
          </a:p>
          <a:p>
            <a:pPr marL="398463" lvl="0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Field Testing/sampling</a:t>
            </a:r>
          </a:p>
          <a:p>
            <a:pPr marL="398463" lvl="0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Installation of groundwater monitoring and sampling wells</a:t>
            </a:r>
          </a:p>
          <a:p>
            <a:pPr marL="398463" lvl="0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Land surveys to record locations of borings and wells for future reference</a:t>
            </a:r>
          </a:p>
          <a:p>
            <a:r>
              <a:rPr lang="en-US" sz="2000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457200" y="274321"/>
            <a:ext cx="8229600" cy="83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1880C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Geotechnical Investigation</a:t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1880C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800" b="0" kern="0" noProof="0" dirty="0" smtClean="0">
                <a:solidFill>
                  <a:srgbClr val="1880C6"/>
                </a:solidFill>
                <a:latin typeface="+mj-lt"/>
                <a:ea typeface="+mj-ea"/>
                <a:cs typeface="+mj-cs"/>
              </a:rPr>
              <a:t>Northeast Boundary Tunnel Alignment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1880C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581905" y="1236279"/>
          <a:ext cx="4200934" cy="5436799"/>
        </p:xfrm>
        <a:graphic>
          <a:graphicData uri="http://schemas.openxmlformats.org/presentationml/2006/ole">
            <p:oleObj spid="_x0000_s3076" name="Acrobat Document" r:id="rId3" imgW="5829300" imgH="7543800" progId="AcroExch.Document.7">
              <p:embed/>
            </p:oleObj>
          </a:graphicData>
        </a:graphic>
      </p:graphicFrame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215153" y="1298448"/>
            <a:ext cx="4572004" cy="504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SCHEDULE</a:t>
            </a:r>
          </a:p>
          <a:p>
            <a:pPr marL="398463" lvl="0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Estimated start (for field investigation work): September 2011</a:t>
            </a:r>
          </a:p>
          <a:p>
            <a:pPr marL="398463" lvl="0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Estimated completion: March 2012</a:t>
            </a:r>
          </a:p>
          <a:p>
            <a:pPr marL="398463" lvl="0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Normal work hours: 7:00 a.m. – 6:00 p.m., Monday through Friday</a:t>
            </a:r>
          </a:p>
          <a:p>
            <a:r>
              <a:rPr lang="en-US" sz="2000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en-US" dirty="0" smtClean="0"/>
              <a:t>Geotechnical Investigation</a:t>
            </a:r>
            <a:br>
              <a:rPr lang="en-US" dirty="0" smtClean="0"/>
            </a:br>
            <a:r>
              <a:rPr lang="en-US" sz="2800" dirty="0" smtClean="0"/>
              <a:t>Northeast Boundary Tunnel Alignment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09278" y="1294503"/>
            <a:ext cx="4652682" cy="483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IMPORTANT INFORMATION</a:t>
            </a:r>
          </a:p>
          <a:p>
            <a:pPr marL="398463" lvl="0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All work areas will be secured by fencing and shielding.</a:t>
            </a:r>
          </a:p>
          <a:p>
            <a:pPr marL="398463" lvl="0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Soil and groundwater extracted from boring sites will be drummed and transported to approved off-site disposal areas.</a:t>
            </a:r>
          </a:p>
          <a:p>
            <a:pPr marL="398463" lvl="0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Residents and will be notified prior to the start of drilling activities. </a:t>
            </a:r>
          </a:p>
          <a:p>
            <a:pPr marL="398463" lvl="0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Noise levels caused by drilling equipment will be electronically monitored. </a:t>
            </a:r>
          </a:p>
          <a:p>
            <a:r>
              <a:rPr lang="en-US" sz="2200" dirty="0" smtClean="0"/>
              <a:t> 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287782" y="2159430"/>
          <a:ext cx="3522731" cy="2261964"/>
        </p:xfrm>
        <a:graphic>
          <a:graphicData uri="http://schemas.openxmlformats.org/presentationml/2006/ole">
            <p:oleObj spid="_x0000_s2054" name="Acrobat Document" r:id="rId3" imgW="2715004" imgH="1743318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en-US" dirty="0" smtClean="0"/>
              <a:t>Geotechnical Investigation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800" dirty="0" smtClean="0"/>
              <a:t>Northeast Boundary Tunnel Alignment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2725" y="1294504"/>
            <a:ext cx="4652682" cy="330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IMPORTANT INFORMATION </a:t>
            </a:r>
          </a:p>
          <a:p>
            <a:pPr marL="398463" lvl="0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Some vibrations may be felt during subsurface soil sampling.</a:t>
            </a:r>
          </a:p>
          <a:p>
            <a:pPr marL="398463" lvl="0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DC Water will work to ensure minimal disruption to residents during the drilling operations.</a:t>
            </a:r>
          </a:p>
          <a:p>
            <a:r>
              <a:rPr lang="en-US" sz="2000" dirty="0" smtClean="0"/>
              <a:t> 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287782" y="2159430"/>
          <a:ext cx="3522731" cy="2261964"/>
        </p:xfrm>
        <a:graphic>
          <a:graphicData uri="http://schemas.openxmlformats.org/presentationml/2006/ole">
            <p:oleObj spid="_x0000_s28674" name="Acrobat Document" r:id="rId3" imgW="2715004" imgH="1743318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336699"/>
      </a:dk2>
      <a:lt2>
        <a:srgbClr val="595959"/>
      </a:lt2>
      <a:accent1>
        <a:srgbClr val="1B579C"/>
      </a:accent1>
      <a:accent2>
        <a:srgbClr val="FE9A32"/>
      </a:accent2>
      <a:accent3>
        <a:srgbClr val="FFFFFF"/>
      </a:accent3>
      <a:accent4>
        <a:srgbClr val="000000"/>
      </a:accent4>
      <a:accent5>
        <a:srgbClr val="ABB4CB"/>
      </a:accent5>
      <a:accent6>
        <a:srgbClr val="E68B2C"/>
      </a:accent6>
      <a:hlink>
        <a:srgbClr val="C5DE87"/>
      </a:hlink>
      <a:folHlink>
        <a:srgbClr val="FF1300"/>
      </a:folHlink>
    </a:clrScheme>
    <a:fontScheme name="Blank">
      <a:majorFont>
        <a:latin typeface="Arial Narrow Bold"/>
        <a:ea typeface=""/>
        <a:cs typeface=""/>
      </a:majorFont>
      <a:minorFont>
        <a:latin typeface="Arial Narrow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895DD39F1944BA548A1C03A60F674" ma:contentTypeVersion="3" ma:contentTypeDescription="Create a new document." ma:contentTypeScope="" ma:versionID="c5e071659e326e1aa72a14808fbea9f7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92fa266aa962cdd4dc952c397b937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cadnectionversiongui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cadnectionversionguid" ma:index="8" nillable="true" ma:displayName="CADnectionVersionGuid" ma:description="CADnection Version Guid" ma:hidden="true" ma:internalName="cadnectionversionguid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cadnectionversionguid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5E3CB47-45C2-4CB1-8DB2-2023572A21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F98F483-F7F7-4F83-80FA-BB182D2925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956BA1-E4A7-44AD-9A8C-D0316A04DD4B}">
  <ds:schemaRefs>
    <ds:schemaRef ds:uri="http://schemas.microsoft.com/office/2006/metadata/properties"/>
    <ds:schemaRef ds:uri="http://schemas.microsoft.com/sharepoint/v3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9786</TotalTime>
  <Words>460</Words>
  <Application>Microsoft Office PowerPoint</Application>
  <PresentationFormat>On-screen Show (4:3)</PresentationFormat>
  <Paragraphs>106</Paragraphs>
  <Slides>18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Blank</vt:lpstr>
      <vt:lpstr>Acrobat Document</vt:lpstr>
      <vt:lpstr>Slide 1</vt:lpstr>
      <vt:lpstr>Agenda</vt:lpstr>
      <vt:lpstr>What is a CSO?</vt:lpstr>
      <vt:lpstr>Combined Sewer Area</vt:lpstr>
      <vt:lpstr>Project Snapshot</vt:lpstr>
      <vt:lpstr>Slide 6</vt:lpstr>
      <vt:lpstr>Slide 7</vt:lpstr>
      <vt:lpstr>Geotechnical Investigation Northeast Boundary Tunnel Alignment</vt:lpstr>
      <vt:lpstr>Geotechnical Investigation Northeast Boundary Tunnel Alignment</vt:lpstr>
      <vt:lpstr>Geotechnical Investigation Northeast Boundary Tunnel Alignment</vt:lpstr>
      <vt:lpstr>Field Equipment – Soft Dig</vt:lpstr>
      <vt:lpstr>Field Equipment – Work Area</vt:lpstr>
      <vt:lpstr>Field Equipment - Sonic</vt:lpstr>
      <vt:lpstr>Field Equipment – Hollow Stem</vt:lpstr>
      <vt:lpstr>Field Equipment – Mud Rotary</vt:lpstr>
      <vt:lpstr>Geophysical Survey  - Ground Penetrating Radar</vt:lpstr>
      <vt:lpstr>Geology Interpretations</vt:lpstr>
      <vt:lpstr>Next Steps</vt:lpstr>
    </vt:vector>
  </TitlesOfParts>
  <Company>Greeley and Hansen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Jill Durkin</dc:creator>
  <cp:lastModifiedBy>edbriggs</cp:lastModifiedBy>
  <cp:revision>1025</cp:revision>
  <cp:lastPrinted>2009-04-22T19:24:48Z</cp:lastPrinted>
  <dcterms:created xsi:type="dcterms:W3CDTF">2005-02-07T17:29:58Z</dcterms:created>
  <dcterms:modified xsi:type="dcterms:W3CDTF">2011-10-05T20:01:36Z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0x010100C76895DD39F1944BA548A1C03A60F674</vt:lpwstr>
  </property>
</Properties>
</file>